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24" r:id="rId4"/>
  </p:sldMasterIdLst>
  <p:notesMasterIdLst>
    <p:notesMasterId r:id="rId29"/>
  </p:notesMasterIdLst>
  <p:handoutMasterIdLst>
    <p:handoutMasterId r:id="rId30"/>
  </p:handoutMasterIdLst>
  <p:sldIdLst>
    <p:sldId id="2146849503" r:id="rId5"/>
    <p:sldId id="648" r:id="rId6"/>
    <p:sldId id="2146849486" r:id="rId7"/>
    <p:sldId id="2146849485" r:id="rId8"/>
    <p:sldId id="2146849530" r:id="rId9"/>
    <p:sldId id="2146849495" r:id="rId10"/>
    <p:sldId id="2146849531" r:id="rId11"/>
    <p:sldId id="2146849532" r:id="rId12"/>
    <p:sldId id="2146849488" r:id="rId13"/>
    <p:sldId id="2146849523" r:id="rId14"/>
    <p:sldId id="2146849519" r:id="rId15"/>
    <p:sldId id="2146849534" r:id="rId16"/>
    <p:sldId id="2146849535" r:id="rId17"/>
    <p:sldId id="2146849536" r:id="rId18"/>
    <p:sldId id="2146849537" r:id="rId19"/>
    <p:sldId id="2146849538" r:id="rId20"/>
    <p:sldId id="2146849539" r:id="rId21"/>
    <p:sldId id="2146849540" r:id="rId22"/>
    <p:sldId id="2146849542" r:id="rId23"/>
    <p:sldId id="2146849533" r:id="rId24"/>
    <p:sldId id="2146849543" r:id="rId25"/>
    <p:sldId id="2146849541" r:id="rId26"/>
    <p:sldId id="2146849544" r:id="rId27"/>
    <p:sldId id="2146849529" r:id="rId28"/>
  </p:sldIdLst>
  <p:sldSz cx="12195175" cy="6858000"/>
  <p:notesSz cx="7315200" cy="9601200"/>
  <p:embeddedFontLst>
    <p:embeddedFont>
      <p:font typeface="BentonSans Bold" panose="020B0604020202020204" charset="0"/>
      <p:bold r:id="rId31"/>
    </p:embeddedFont>
    <p:embeddedFont>
      <p:font typeface="BentonSans Book" panose="020B0604020202020204" charset="0"/>
      <p:regular r:id="rId32"/>
    </p:embeddedFont>
    <p:embeddedFont>
      <p:font typeface="BentonSans Light" panose="020B0604020202020204" charset="0"/>
      <p:regular r:id="rId33"/>
    </p:embeddedFont>
    <p:embeddedFont>
      <p:font typeface="BentonSans Medium" panose="020B0604020202020204" charset="0"/>
      <p:regular r:id="rId34"/>
    </p:embeddedFont>
    <p:embeddedFont>
      <p:font typeface="BentonSans Regular" panose="020B0604020202020204" charset="0"/>
      <p:regular r:id="rId35"/>
    </p:embeddedFont>
  </p:embeddedFontLst>
  <p:defaultTex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1"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1C2A"/>
    <a:srgbClr val="001A37"/>
    <a:srgbClr val="0A3A6F"/>
    <a:srgbClr val="003F64"/>
    <a:srgbClr val="00195A"/>
    <a:srgbClr val="0F46A7"/>
    <a:srgbClr val="9933FF"/>
    <a:srgbClr val="D40D48"/>
    <a:srgbClr val="AE2545"/>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9268EB-015E-49E0-B598-2936DBFCCC32}" v="1" dt="2024-10-29T16:15:10.545"/>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94675" autoAdjust="0"/>
  </p:normalViewPr>
  <p:slideViewPr>
    <p:cSldViewPr snapToGrid="0">
      <p:cViewPr varScale="1">
        <p:scale>
          <a:sx n="83" d="100"/>
          <a:sy n="83" d="100"/>
        </p:scale>
        <p:origin x="414" y="90"/>
      </p:cViewPr>
      <p:guideLst>
        <p:guide pos="3841"/>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9" d="100"/>
          <a:sy n="69" d="100"/>
        </p:scale>
        <p:origin x="2859" y="69"/>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2072641" y="9119473"/>
            <a:ext cx="3169920" cy="480060"/>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pPr algn="ctr"/>
              <a:t>‹N°›</a:t>
            </a:fld>
            <a:endParaRPr lang="de-DE" sz="1000"/>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30238" y="642938"/>
            <a:ext cx="6054725" cy="3405187"/>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585601" y="4326171"/>
            <a:ext cx="6144000" cy="47917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5"/>
          </p:nvPr>
        </p:nvSpPr>
        <p:spPr>
          <a:xfrm>
            <a:off x="3154680" y="9382508"/>
            <a:ext cx="1005841" cy="215626"/>
          </a:xfrm>
          <a:prstGeom prst="rect">
            <a:avLst/>
          </a:prstGeom>
        </p:spPr>
        <p:txBody>
          <a:bodyPr vert="horz" lIns="91440" tIns="45720" rIns="91440" bIns="45720" rtlCol="0" anchor="b"/>
          <a:lstStyle>
            <a:lvl1pPr algn="ctr">
              <a:defRPr sz="800"/>
            </a:lvl1pPr>
          </a:lstStyle>
          <a:p>
            <a:fld id="{7D8C2C35-2B8A-446E-BEC0-FD36716C29AC}" type="slidenum">
              <a:rPr lang="de-DE" smtClean="0"/>
              <a:pPr/>
              <a:t>‹N°›</a:t>
            </a:fld>
            <a:endParaRPr lang="de-DE"/>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kern="1200">
        <a:solidFill>
          <a:schemeClr val="tx1"/>
        </a:solidFill>
        <a:latin typeface="+mn-lt"/>
        <a:ea typeface="+mn-ea"/>
        <a:cs typeface="+mn-cs"/>
      </a:defRPr>
    </a:lvl1pPr>
    <a:lvl2pPr marL="180000" indent="-180000" algn="l" defTabSz="1088776" rtl="0" eaLnBrk="1" latinLnBrk="0" hangingPunct="1">
      <a:buClr>
        <a:schemeClr val="accent1"/>
      </a:buClr>
      <a:buSzPct val="100000"/>
      <a:buFont typeface="Wingdings" pitchFamily="2" charset="2"/>
      <a:buChar char=""/>
      <a:defRPr sz="1400" kern="1200">
        <a:solidFill>
          <a:schemeClr val="tx1"/>
        </a:solidFill>
        <a:latin typeface="+mn-lt"/>
        <a:ea typeface="+mn-ea"/>
        <a:cs typeface="+mn-cs"/>
      </a:defRPr>
    </a:lvl2pPr>
    <a:lvl3pPr marL="360000" indent="-180000" algn="l" defTabSz="1088776" rtl="0" eaLnBrk="1" latinLnBrk="0" hangingPunct="1">
      <a:buClr>
        <a:schemeClr val="accent2"/>
      </a:buClr>
      <a:buSzPct val="80000"/>
      <a:buFont typeface="Symbol" pitchFamily="18" charset="2"/>
      <a:buChar char="-"/>
      <a:defRPr sz="1200" kern="1200">
        <a:solidFill>
          <a:schemeClr val="tx1"/>
        </a:solidFill>
        <a:latin typeface="+mn-lt"/>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a:t>
            </a:fld>
            <a:endParaRPr lang="de-DE"/>
          </a:p>
        </p:txBody>
      </p:sp>
    </p:spTree>
    <p:extLst>
      <p:ext uri="{BB962C8B-B14F-4D97-AF65-F5344CB8AC3E}">
        <p14:creationId xmlns:p14="http://schemas.microsoft.com/office/powerpoint/2010/main" val="2171359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24</a:t>
            </a:fld>
            <a:endParaRPr lang="de-DE"/>
          </a:p>
        </p:txBody>
      </p:sp>
    </p:spTree>
    <p:extLst>
      <p:ext uri="{BB962C8B-B14F-4D97-AF65-F5344CB8AC3E}">
        <p14:creationId xmlns:p14="http://schemas.microsoft.com/office/powerpoint/2010/main" val="3371701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368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281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4F8D02-1173-4BD3-BA9C-CC620790718E}"/>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0"/>
            <a:ext cx="12195174" cy="6858000"/>
          </a:xfrm>
          <a:prstGeom prst="rect">
            <a:avLst/>
          </a:prstGeom>
        </p:spPr>
      </p:pic>
    </p:spTree>
    <p:extLst>
      <p:ext uri="{BB962C8B-B14F-4D97-AF65-F5344CB8AC3E}">
        <p14:creationId xmlns:p14="http://schemas.microsoft.com/office/powerpoint/2010/main" val="2509190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lank with Motion Ban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6AF44-EE47-E642-9DC0-EA3BC75E542B}"/>
              </a:ext>
            </a:extLst>
          </p:cNvPr>
          <p:cNvSpPr>
            <a:spLocks noGrp="1"/>
          </p:cNvSpPr>
          <p:nvPr>
            <p:ph type="title" hasCustomPrompt="1"/>
          </p:nvPr>
        </p:nvSpPr>
        <p:spPr>
          <a:xfrm>
            <a:off x="576836" y="661988"/>
            <a:ext cx="5030510" cy="685800"/>
          </a:xfrm>
          <a:prstGeom prst="rect">
            <a:avLst/>
          </a:prstGeom>
        </p:spPr>
        <p:txBody>
          <a:bodyPr anchor="t" anchorCtr="0"/>
          <a:lstStyle>
            <a:lvl1pPr>
              <a:defRPr lang="en-US" sz="2400" b="0" i="0" dirty="0">
                <a:solidFill>
                  <a:schemeClr val="bg1"/>
                </a:solidFill>
                <a:latin typeface="BentonSans Light" panose="02000503000000020004" pitchFamily="2" charset="0"/>
              </a:defRPr>
            </a:lvl1pPr>
          </a:lstStyle>
          <a:p>
            <a:pPr lvl="0"/>
            <a:r>
              <a:rPr lang="en-US" dirty="0"/>
              <a:t>CLICK TO EDIT TEXT</a:t>
            </a:r>
          </a:p>
        </p:txBody>
      </p:sp>
    </p:spTree>
    <p:extLst>
      <p:ext uri="{BB962C8B-B14F-4D97-AF65-F5344CB8AC3E}">
        <p14:creationId xmlns:p14="http://schemas.microsoft.com/office/powerpoint/2010/main" val="4022348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with Motion Ban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6AF44-EE47-E642-9DC0-EA3BC75E542B}"/>
              </a:ext>
            </a:extLst>
          </p:cNvPr>
          <p:cNvSpPr>
            <a:spLocks noGrp="1"/>
          </p:cNvSpPr>
          <p:nvPr>
            <p:ph type="title" hasCustomPrompt="1"/>
          </p:nvPr>
        </p:nvSpPr>
        <p:spPr>
          <a:xfrm>
            <a:off x="576836" y="661988"/>
            <a:ext cx="5030510" cy="685800"/>
          </a:xfrm>
          <a:prstGeom prst="rect">
            <a:avLst/>
          </a:prstGeom>
        </p:spPr>
        <p:txBody>
          <a:bodyPr anchor="t" anchorCtr="0"/>
          <a:lstStyle>
            <a:lvl1pPr>
              <a:defRPr lang="en-US" sz="2400" b="0" i="0" dirty="0">
                <a:solidFill>
                  <a:schemeClr val="bg1"/>
                </a:solidFill>
                <a:latin typeface="BentonSans Light" panose="02000503000000020004" pitchFamily="2" charset="0"/>
              </a:defRPr>
            </a:lvl1pPr>
          </a:lstStyle>
          <a:p>
            <a:pPr lvl="0"/>
            <a:r>
              <a:rPr lang="en-US" dirty="0"/>
              <a:t>CLICK TO EDIT TEXT</a:t>
            </a:r>
          </a:p>
        </p:txBody>
      </p:sp>
      <p:sp>
        <p:nvSpPr>
          <p:cNvPr id="4" name="Text Placeholder 3">
            <a:extLst>
              <a:ext uri="{FF2B5EF4-FFF2-40B4-BE49-F238E27FC236}">
                <a16:creationId xmlns:a16="http://schemas.microsoft.com/office/drawing/2014/main" id="{C603D750-9CC4-F04F-B676-2B3FE1FD52FA}"/>
              </a:ext>
            </a:extLst>
          </p:cNvPr>
          <p:cNvSpPr>
            <a:spLocks noGrp="1"/>
          </p:cNvSpPr>
          <p:nvPr>
            <p:ph type="body" sz="quarter" idx="10"/>
          </p:nvPr>
        </p:nvSpPr>
        <p:spPr>
          <a:xfrm>
            <a:off x="576520" y="1695450"/>
            <a:ext cx="4811713" cy="3846513"/>
          </a:xfrm>
          <a:prstGeom prst="rect">
            <a:avLst/>
          </a:prstGeom>
        </p:spPr>
        <p:txBody>
          <a:bodyPr/>
          <a:lstStyle>
            <a:lvl1pPr>
              <a:defRPr sz="1400">
                <a:solidFill>
                  <a:schemeClr val="bg1"/>
                </a:solidFill>
                <a:latin typeface="BentonSans Regular" panose="02000503000000020004" pitchFamily="2" charset="0"/>
              </a:defRPr>
            </a:lvl1pPr>
            <a:lvl2pPr>
              <a:defRPr sz="1400" b="0" i="0">
                <a:solidFill>
                  <a:schemeClr val="bg1"/>
                </a:solidFill>
                <a:latin typeface="BentonSans Book" panose="02000503000000020004" pitchFamily="2" charset="0"/>
              </a:defRPr>
            </a:lvl2pPr>
            <a:lvl3pPr>
              <a:defRPr sz="1200" b="0" i="0">
                <a:solidFill>
                  <a:schemeClr val="bg1"/>
                </a:solidFill>
                <a:latin typeface="BentonSans Book" panose="02000503000000020004" pitchFamily="2" charset="0"/>
              </a:defRPr>
            </a:lvl3pPr>
            <a:lvl4pPr>
              <a:defRPr sz="1100" b="0" i="0">
                <a:solidFill>
                  <a:schemeClr val="bg1"/>
                </a:solidFill>
                <a:latin typeface="BentonSans Book" panose="02000503000000020004" pitchFamily="2" charset="0"/>
              </a:defRPr>
            </a:lvl4pPr>
            <a:lvl5pPr>
              <a:defRPr sz="1100" b="0" i="0">
                <a:solidFill>
                  <a:schemeClr val="bg1"/>
                </a:solidFill>
                <a:latin typeface="BentonSans Book"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1445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lank with Motion Ba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6AF44-EE47-E642-9DC0-EA3BC75E542B}"/>
              </a:ext>
            </a:extLst>
          </p:cNvPr>
          <p:cNvSpPr>
            <a:spLocks noGrp="1"/>
          </p:cNvSpPr>
          <p:nvPr>
            <p:ph type="title" hasCustomPrompt="1"/>
          </p:nvPr>
        </p:nvSpPr>
        <p:spPr>
          <a:xfrm>
            <a:off x="576836" y="625412"/>
            <a:ext cx="5030510" cy="685800"/>
          </a:xfrm>
          <a:prstGeom prst="rect">
            <a:avLst/>
          </a:prstGeom>
        </p:spPr>
        <p:txBody>
          <a:bodyPr anchor="t" anchorCtr="0"/>
          <a:lstStyle>
            <a:lvl1pPr>
              <a:defRPr lang="en-US" sz="2400" b="0" i="0" dirty="0">
                <a:solidFill>
                  <a:schemeClr val="tx1"/>
                </a:solidFill>
                <a:latin typeface="BentonSans Light" panose="02000503000000020004" pitchFamily="2" charset="0"/>
              </a:defRPr>
            </a:lvl1pPr>
          </a:lstStyle>
          <a:p>
            <a:pPr lvl="0"/>
            <a:r>
              <a:rPr lang="en-US" dirty="0"/>
              <a:t>CLICK TO EDIT TEXT</a:t>
            </a:r>
          </a:p>
        </p:txBody>
      </p:sp>
      <p:sp>
        <p:nvSpPr>
          <p:cNvPr id="4" name="Text Placeholder 3">
            <a:extLst>
              <a:ext uri="{FF2B5EF4-FFF2-40B4-BE49-F238E27FC236}">
                <a16:creationId xmlns:a16="http://schemas.microsoft.com/office/drawing/2014/main" id="{C603D750-9CC4-F04F-B676-2B3FE1FD52FA}"/>
              </a:ext>
            </a:extLst>
          </p:cNvPr>
          <p:cNvSpPr>
            <a:spLocks noGrp="1"/>
          </p:cNvSpPr>
          <p:nvPr>
            <p:ph type="body" sz="quarter" idx="10"/>
          </p:nvPr>
        </p:nvSpPr>
        <p:spPr>
          <a:xfrm>
            <a:off x="576520" y="1695450"/>
            <a:ext cx="4811713" cy="3846513"/>
          </a:xfrm>
          <a:prstGeom prst="rect">
            <a:avLst/>
          </a:prstGeom>
        </p:spPr>
        <p:txBody>
          <a:bodyPr/>
          <a:lstStyle>
            <a:lvl1pPr>
              <a:defRPr sz="1200" b="0" i="0">
                <a:latin typeface="BentonSans Book" panose="02000503000000020004" pitchFamily="2" charset="0"/>
              </a:defRPr>
            </a:lvl1pPr>
            <a:lvl2pPr>
              <a:defRPr sz="1200" b="0" i="0">
                <a:latin typeface="BentonSans Book" panose="02000503000000020004" pitchFamily="2" charset="0"/>
              </a:defRPr>
            </a:lvl2pPr>
            <a:lvl3pPr>
              <a:defRPr sz="1200" b="0" i="0">
                <a:latin typeface="BentonSans Book" panose="02000503000000020004" pitchFamily="2" charset="0"/>
              </a:defRPr>
            </a:lvl3pPr>
            <a:lvl4pPr>
              <a:defRPr sz="1200" b="0" i="0">
                <a:latin typeface="BentonSans Book" panose="02000503000000020004" pitchFamily="2" charset="0"/>
              </a:defRPr>
            </a:lvl4pPr>
            <a:lvl5pPr>
              <a:defRPr sz="1200" b="0" i="0">
                <a:latin typeface="BentonSans Book"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7992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273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bwMode="black">
          <a:xfrm>
            <a:off x="11752393" y="6590076"/>
            <a:ext cx="197788" cy="123111"/>
          </a:xfrm>
          <a:prstGeom prst="rect">
            <a:avLst/>
          </a:prstGeom>
          <a:noFill/>
        </p:spPr>
        <p:txBody>
          <a:bodyPr wrap="none" lIns="0" tIns="0" rIns="72000" bIns="0" rtlCol="0">
            <a:spAutoFit/>
          </a:bodyPr>
          <a:lstStyle/>
          <a:p>
            <a:pPr marL="93663" indent="-93663" algn="r">
              <a:buClr>
                <a:schemeClr val="accent2"/>
              </a:buClr>
              <a:buFont typeface="Arial" pitchFamily="34" charset="0"/>
              <a:buNone/>
            </a:pPr>
            <a:fld id="{0BDC132A-5C91-4078-9777-31DA19A62E0A}" type="slidenum">
              <a:rPr lang="en-US" sz="800" b="0" i="0" baseline="0" noProof="0" smtClean="0">
                <a:solidFill>
                  <a:schemeClr val="bg1"/>
                </a:solidFill>
                <a:effectLst/>
                <a:latin typeface="Arial Regular"/>
              </a:rPr>
              <a:pPr marL="93663" indent="-93663" algn="r">
                <a:buClr>
                  <a:schemeClr val="accent2"/>
                </a:buClr>
                <a:buFont typeface="Arial" pitchFamily="34" charset="0"/>
                <a:buNone/>
              </a:pPr>
              <a:t>‹N°›</a:t>
            </a:fld>
            <a:endParaRPr lang="en-US" sz="800" b="0" i="0" noProof="0">
              <a:solidFill>
                <a:schemeClr val="bg1"/>
              </a:solidFill>
              <a:effectLst/>
              <a:latin typeface="Arial Regular"/>
            </a:endParaRPr>
          </a:p>
        </p:txBody>
      </p:sp>
    </p:spTree>
    <p:extLst>
      <p:ext uri="{BB962C8B-B14F-4D97-AF65-F5344CB8AC3E}">
        <p14:creationId xmlns:p14="http://schemas.microsoft.com/office/powerpoint/2010/main" val="259480557"/>
      </p:ext>
    </p:extLst>
  </p:cSld>
  <p:clrMap bg1="lt1" tx1="dk1" bg2="lt2" tx2="dk2" accent1="accent1" accent2="accent2" accent3="accent3" accent4="accent4" accent5="accent5" accent6="accent6" hlink="hlink" folHlink="folHlink"/>
  <p:sldLayoutIdLst>
    <p:sldLayoutId id="2147483910" r:id="rId1"/>
    <p:sldLayoutId id="2147483904" r:id="rId2"/>
    <p:sldLayoutId id="2147483908" r:id="rId3"/>
    <p:sldLayoutId id="2147483907" r:id="rId4"/>
    <p:sldLayoutId id="2147483891" r:id="rId5"/>
    <p:sldLayoutId id="2147483906" r:id="rId6"/>
    <p:sldLayoutId id="2147483909" r:id="rId7"/>
  </p:sldLayoutIdLst>
  <p:hf hdr="0" ftr="0" dt="0"/>
  <p:txStyles>
    <p:titleStyle>
      <a:lvl1pPr algn="l" defTabSz="914400" rtl="0" eaLnBrk="1" latinLnBrk="0" hangingPunct="1">
        <a:spcBef>
          <a:spcPct val="0"/>
        </a:spcBef>
        <a:buNone/>
        <a:defRPr sz="2000" b="1" kern="1200">
          <a:solidFill>
            <a:schemeClr val="bg1"/>
          </a:solidFill>
          <a:latin typeface="+mj-lt"/>
          <a:ea typeface="+mj-ea"/>
          <a:cs typeface="+mj-cs"/>
        </a:defRPr>
      </a:lvl1pPr>
    </p:titleStyle>
    <p:bodyStyle>
      <a:lvl1pPr marL="0" indent="0" algn="l" defTabSz="914400" rtl="0" eaLnBrk="1" latinLnBrk="0" hangingPunct="1">
        <a:spcBef>
          <a:spcPts val="1620"/>
        </a:spcBef>
        <a:buClr>
          <a:schemeClr val="accent1"/>
        </a:buClr>
        <a:buSzPct val="80000"/>
        <a:buFontTx/>
        <a:buNone/>
        <a:defRPr sz="1800" b="1" kern="1200">
          <a:solidFill>
            <a:schemeClr val="tx1"/>
          </a:solidFill>
          <a:latin typeface="+mn-lt"/>
          <a:ea typeface="+mn-ea"/>
          <a:cs typeface="+mn-cs"/>
        </a:defRPr>
      </a:lvl1pPr>
      <a:lvl2pPr marL="0" indent="0" algn="l" defTabSz="914400" rtl="0" eaLnBrk="1" latinLnBrk="0" hangingPunct="1">
        <a:spcBef>
          <a:spcPts val="600"/>
        </a:spcBef>
        <a:buClr>
          <a:schemeClr val="accent1"/>
        </a:buClr>
        <a:buSzPct val="80000"/>
        <a:buFont typeface="Wingdings" pitchFamily="2" charset="2"/>
        <a:buNone/>
        <a:defRPr sz="1800" kern="1200">
          <a:solidFill>
            <a:schemeClr val="tx1"/>
          </a:solidFill>
          <a:latin typeface="+mn-lt"/>
          <a:ea typeface="+mn-ea"/>
          <a:cs typeface="+mn-cs"/>
        </a:defRPr>
      </a:lvl2pPr>
      <a:lvl3pPr marL="180000" indent="-180000" algn="l" defTabSz="914400" rtl="0" eaLnBrk="1" latinLnBrk="0" hangingPunct="1">
        <a:spcBef>
          <a:spcPts val="400"/>
        </a:spcBef>
        <a:buClr>
          <a:srgbClr val="003767"/>
        </a:buClr>
        <a:buSzPct val="100000"/>
        <a:buFont typeface="Wingdings" pitchFamily="2" charset="2"/>
        <a:buChar char=""/>
        <a:defRPr sz="1600" kern="1200">
          <a:solidFill>
            <a:schemeClr val="tx1"/>
          </a:solidFill>
          <a:latin typeface="+mn-lt"/>
          <a:ea typeface="+mn-ea"/>
          <a:cs typeface="+mn-cs"/>
        </a:defRPr>
      </a:lvl3pPr>
      <a:lvl4pPr marL="360000" indent="-180000" algn="l" defTabSz="914400" rtl="0" eaLnBrk="1" latinLnBrk="0" hangingPunct="1">
        <a:spcBef>
          <a:spcPts val="400"/>
        </a:spcBef>
        <a:buClr>
          <a:schemeClr val="accent2"/>
        </a:buClr>
        <a:buSzPct val="100000"/>
        <a:buFont typeface="Arial" pitchFamily="34" charset="0"/>
        <a:buChar char="–"/>
        <a:defRPr sz="1400" kern="1200">
          <a:solidFill>
            <a:schemeClr val="tx1"/>
          </a:solidFill>
          <a:latin typeface="+mn-lt"/>
          <a:ea typeface="+mn-ea"/>
          <a:cs typeface="+mn-cs"/>
        </a:defRPr>
      </a:lvl4pPr>
      <a:lvl5pPr marL="541338" indent="-180000" algn="l" defTabSz="914400" rtl="0" eaLnBrk="1" latinLnBrk="0" hangingPunct="1">
        <a:spcBef>
          <a:spcPts val="250"/>
        </a:spcBef>
        <a:buClr>
          <a:schemeClr val="accent2"/>
        </a:buClr>
        <a:buSzPct val="100000"/>
        <a:buFont typeface="Courier New" pitchFamily="49" charset="0"/>
        <a:buChar char="o"/>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4" orient="horz" pos="336">
          <p15:clr>
            <a:srgbClr val="F26B43"/>
          </p15:clr>
        </p15:guide>
        <p15:guide id="5" orient="horz" pos="144">
          <p15:clr>
            <a:srgbClr val="F26B43"/>
          </p15:clr>
        </p15:guide>
        <p15:guide id="7" pos="144">
          <p15:clr>
            <a:srgbClr val="F26B43"/>
          </p15:clr>
        </p15:guide>
        <p15:guide id="9" orient="horz" pos="3984">
          <p15:clr>
            <a:srgbClr val="F26B43"/>
          </p15:clr>
        </p15:guide>
        <p15:guide id="10" pos="7536">
          <p15:clr>
            <a:srgbClr val="F26B43"/>
          </p15:clr>
        </p15:guide>
        <p15:guide id="11" orient="horz" pos="768">
          <p15:clr>
            <a:srgbClr val="F26B43"/>
          </p15:clr>
        </p15:guide>
        <p15:guide id="12" pos="672">
          <p15:clr>
            <a:srgbClr val="F26B43"/>
          </p15:clr>
        </p15:guide>
        <p15:guide id="13" pos="3264">
          <p15:clr>
            <a:srgbClr val="F26B43"/>
          </p15:clr>
        </p15:guide>
        <p15:guide id="14" pos="4416">
          <p15:clr>
            <a:srgbClr val="F26B43"/>
          </p15:clr>
        </p15:guide>
        <p15:guide id="15" pos="7008">
          <p15:clr>
            <a:srgbClr val="F26B43"/>
          </p15:clr>
        </p15:guide>
        <p15:guide id="16" orient="horz" pos="14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8.sv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28.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28.sv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28.sv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7.png"/><Relationship Id="rId1" Type="http://schemas.openxmlformats.org/officeDocument/2006/relationships/slideLayout" Target="../slideLayouts/slideLayout6.xml"/><Relationship Id="rId5" Type="http://schemas.microsoft.com/office/2007/relationships/hdphoto" Target="../media/hdphoto24.wdp"/><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28.sv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7.png"/><Relationship Id="rId1" Type="http://schemas.openxmlformats.org/officeDocument/2006/relationships/slideLayout" Target="../slideLayouts/slideLayout6.xml"/><Relationship Id="rId5" Type="http://schemas.microsoft.com/office/2007/relationships/hdphoto" Target="../media/hdphoto26.wdp"/><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7.png"/><Relationship Id="rId1" Type="http://schemas.openxmlformats.org/officeDocument/2006/relationships/slideLayout" Target="../slideLayouts/slideLayout6.xml"/><Relationship Id="rId5" Type="http://schemas.microsoft.com/office/2007/relationships/hdphoto" Target="../media/hdphoto27.wdp"/><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7.png"/><Relationship Id="rId1" Type="http://schemas.openxmlformats.org/officeDocument/2006/relationships/slideLayout" Target="../slideLayouts/slideLayout6.xml"/><Relationship Id="rId5" Type="http://schemas.microsoft.com/office/2007/relationships/hdphoto" Target="../media/hdphoto28.wdp"/><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7.png"/><Relationship Id="rId1" Type="http://schemas.openxmlformats.org/officeDocument/2006/relationships/slideLayout" Target="../slideLayouts/slideLayout6.xml"/><Relationship Id="rId5" Type="http://schemas.microsoft.com/office/2007/relationships/hdphoto" Target="../media/hdphoto29.wdp"/><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hyperlink" Target="https://fcbulle.ch/sponsoring-football-club-bull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www.fcbulle.ch/"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3.wdp"/><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7.png"/><Relationship Id="rId5" Type="http://schemas.microsoft.com/office/2007/relationships/hdphoto" Target="../media/hdphoto4.wdp"/><Relationship Id="rId4" Type="http://schemas.openxmlformats.org/officeDocument/2006/relationships/image" Target="../media/image6.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10.wdp"/><Relationship Id="rId18" Type="http://schemas.openxmlformats.org/officeDocument/2006/relationships/image" Target="../media/image19.png"/><Relationship Id="rId3" Type="http://schemas.microsoft.com/office/2007/relationships/hdphoto" Target="../media/hdphoto5.wdp"/><Relationship Id="rId21" Type="http://schemas.microsoft.com/office/2007/relationships/hdphoto" Target="../media/hdphoto14.wdp"/><Relationship Id="rId7" Type="http://schemas.microsoft.com/office/2007/relationships/hdphoto" Target="../media/hdphoto7.wdp"/><Relationship Id="rId12" Type="http://schemas.openxmlformats.org/officeDocument/2006/relationships/image" Target="../media/image16.png"/><Relationship Id="rId17" Type="http://schemas.microsoft.com/office/2007/relationships/hdphoto" Target="../media/hdphoto12.wdp"/><Relationship Id="rId25" Type="http://schemas.microsoft.com/office/2007/relationships/hdphoto" Target="../media/hdphoto15.wdp"/><Relationship Id="rId2" Type="http://schemas.openxmlformats.org/officeDocument/2006/relationships/image" Target="../media/image11.png"/><Relationship Id="rId16" Type="http://schemas.openxmlformats.org/officeDocument/2006/relationships/image" Target="../media/image18.png"/><Relationship Id="rId20"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13.png"/><Relationship Id="rId11" Type="http://schemas.microsoft.com/office/2007/relationships/hdphoto" Target="../media/hdphoto9.wdp"/><Relationship Id="rId24" Type="http://schemas.openxmlformats.org/officeDocument/2006/relationships/image" Target="../media/image22.png"/><Relationship Id="rId5" Type="http://schemas.microsoft.com/office/2007/relationships/hdphoto" Target="../media/hdphoto6.wdp"/><Relationship Id="rId15" Type="http://schemas.microsoft.com/office/2007/relationships/hdphoto" Target="../media/hdphoto11.wdp"/><Relationship Id="rId23" Type="http://schemas.openxmlformats.org/officeDocument/2006/relationships/image" Target="../media/image21.svg"/><Relationship Id="rId10" Type="http://schemas.openxmlformats.org/officeDocument/2006/relationships/image" Target="../media/image15.png"/><Relationship Id="rId19" Type="http://schemas.microsoft.com/office/2007/relationships/hdphoto" Target="../media/hdphoto13.wdp"/><Relationship Id="rId4" Type="http://schemas.openxmlformats.org/officeDocument/2006/relationships/image" Target="../media/image12.png"/><Relationship Id="rId9" Type="http://schemas.microsoft.com/office/2007/relationships/hdphoto" Target="../media/hdphoto8.wdp"/><Relationship Id="rId14" Type="http://schemas.openxmlformats.org/officeDocument/2006/relationships/image" Target="../media/image17.png"/><Relationship Id="rId22"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8047008-90F8-B243-A643-E767B214BA30}"/>
              </a:ext>
            </a:extLst>
          </p:cNvPr>
          <p:cNvPicPr>
            <a:picLocks noChangeAspect="1"/>
          </p:cNvPicPr>
          <p:nvPr/>
        </p:nvPicPr>
        <p:blipFill>
          <a:blip r:embed="rId3">
            <a:duotone>
              <a:prstClr val="black"/>
              <a:schemeClr val="accent5">
                <a:tint val="45000"/>
                <a:satMod val="400000"/>
              </a:schemeClr>
            </a:duotone>
          </a:blip>
          <a:srcRect l="27772" r="27772"/>
          <a:stretch/>
        </p:blipFill>
        <p:spPr>
          <a:xfrm>
            <a:off x="0" y="0"/>
            <a:ext cx="6097587" cy="6858000"/>
          </a:xfrm>
          <a:prstGeom prst="rect">
            <a:avLst/>
          </a:prstGeom>
        </p:spPr>
      </p:pic>
      <p:sp>
        <p:nvSpPr>
          <p:cNvPr id="19" name="Subtitle 1">
            <a:extLst>
              <a:ext uri="{FF2B5EF4-FFF2-40B4-BE49-F238E27FC236}">
                <a16:creationId xmlns:a16="http://schemas.microsoft.com/office/drawing/2014/main" id="{FE8E9345-FF57-3941-88D8-C0C2E66F22FE}"/>
              </a:ext>
            </a:extLst>
          </p:cNvPr>
          <p:cNvSpPr txBox="1">
            <a:spLocks/>
          </p:cNvSpPr>
          <p:nvPr/>
        </p:nvSpPr>
        <p:spPr bwMode="gray">
          <a:xfrm>
            <a:off x="4406375" y="4308332"/>
            <a:ext cx="3276495" cy="1387010"/>
          </a:xfrm>
          <a:prstGeom prst="rect">
            <a:avLst/>
          </a:prstGeom>
        </p:spPr>
        <p:txBody>
          <a:bodyPr vert="horz" lIns="0" tIns="0" rIns="0" bIns="0" rtlCol="0">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ctr" defTabSz="1088558" rtl="0" eaLnBrk="1" fontAlgn="auto" latinLnBrk="0" hangingPunct="1">
              <a:lnSpc>
                <a:spcPct val="100000"/>
              </a:lnSpc>
              <a:spcBef>
                <a:spcPts val="1800"/>
              </a:spcBef>
              <a:spcAft>
                <a:spcPts val="0"/>
              </a:spcAft>
              <a:buClr>
                <a:srgbClr val="F0AB00"/>
              </a:buClr>
              <a:buSzPct val="80000"/>
              <a:buFontTx/>
              <a:buNone/>
              <a:tabLst/>
              <a:defRPr/>
            </a:pPr>
            <a:r>
              <a:rPr kumimoji="0" lang="fr-BE" sz="1400" b="0" i="0" u="none" strike="noStrike" kern="1200" cap="none" spc="0" normalizeH="0" baseline="0" dirty="0">
                <a:ln>
                  <a:noFill/>
                </a:ln>
                <a:solidFill>
                  <a:srgbClr val="FFFFFF"/>
                </a:solidFill>
                <a:effectLst/>
                <a:uLnTx/>
                <a:uFillTx/>
                <a:latin typeface="BentonSans Regular" panose="02000503000000020004" pitchFamily="2" charset="0"/>
                <a:ea typeface="+mn-ea"/>
                <a:cs typeface="Arial" panose="020B0604020202020204" pitchFamily="34" charset="0"/>
              </a:rPr>
              <a:t>Un club, une région, un canton. Tous unis pour un projet Football ambitieux dans le canton de Fribourg</a:t>
            </a:r>
            <a:endParaRPr kumimoji="0" lang="fr-BE" sz="1400" b="0" i="0" u="none" strike="noStrike" kern="1200" cap="none" spc="0" normalizeH="0" baseline="0" dirty="0">
              <a:ln>
                <a:noFill/>
              </a:ln>
              <a:solidFill>
                <a:srgbClr val="FFFFFF">
                  <a:lumMod val="85000"/>
                </a:srgbClr>
              </a:solidFill>
              <a:effectLst/>
              <a:uLnTx/>
              <a:uFillTx/>
              <a:latin typeface="BentonSans Light" panose="02000503000000020004" pitchFamily="2" charset="0"/>
              <a:ea typeface="Karla" pitchFamily="2" charset="0"/>
              <a:cs typeface="+mn-cs"/>
            </a:endParaRPr>
          </a:p>
          <a:p>
            <a:pPr marL="0" marR="0" lvl="0" indent="0" algn="ctr" defTabSz="1088558" rtl="0" eaLnBrk="1" fontAlgn="auto" latinLnBrk="0" hangingPunct="1">
              <a:lnSpc>
                <a:spcPct val="100000"/>
              </a:lnSpc>
              <a:spcBef>
                <a:spcPts val="1800"/>
              </a:spcBef>
              <a:spcAft>
                <a:spcPts val="0"/>
              </a:spcAft>
              <a:buClr>
                <a:srgbClr val="F0AB00"/>
              </a:buClr>
              <a:buSzPct val="80000"/>
              <a:buFontTx/>
              <a:buNone/>
              <a:tabLst/>
              <a:defRPr/>
            </a:pPr>
            <a:endParaRPr kumimoji="0" lang="en-US" sz="1400" b="0" i="0" u="none" strike="noStrike" kern="1200" cap="none" spc="0" normalizeH="0" baseline="0" noProof="0" dirty="0">
              <a:ln>
                <a:noFill/>
              </a:ln>
              <a:solidFill>
                <a:srgbClr val="FFFFFF"/>
              </a:solidFill>
              <a:effectLst/>
              <a:uLnTx/>
              <a:uFillTx/>
              <a:latin typeface="BentonSans Regular" panose="02000503000000020004" pitchFamily="2" charset="0"/>
              <a:ea typeface="+mn-ea"/>
              <a:cs typeface="Arial" panose="020B0604020202020204" pitchFamily="34" charset="0"/>
            </a:endParaRPr>
          </a:p>
        </p:txBody>
      </p:sp>
      <p:cxnSp>
        <p:nvCxnSpPr>
          <p:cNvPr id="20" name="Straight Connector 19">
            <a:extLst>
              <a:ext uri="{FF2B5EF4-FFF2-40B4-BE49-F238E27FC236}">
                <a16:creationId xmlns:a16="http://schemas.microsoft.com/office/drawing/2014/main" id="{D8197D5F-F96E-814F-8118-B3B3750FCC2D}"/>
              </a:ext>
            </a:extLst>
          </p:cNvPr>
          <p:cNvCxnSpPr>
            <a:cxnSpLocks/>
          </p:cNvCxnSpPr>
          <p:nvPr/>
        </p:nvCxnSpPr>
        <p:spPr>
          <a:xfrm>
            <a:off x="5401187" y="4022221"/>
            <a:ext cx="1392799" cy="0"/>
          </a:xfrm>
          <a:prstGeom prst="line">
            <a:avLst/>
          </a:prstGeom>
          <a:ln w="952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Presentation Title">
            <a:extLst>
              <a:ext uri="{FF2B5EF4-FFF2-40B4-BE49-F238E27FC236}">
                <a16:creationId xmlns:a16="http://schemas.microsoft.com/office/drawing/2014/main" id="{CCA6B8DF-FE73-0D48-9E0A-E45F5889DD59}"/>
              </a:ext>
            </a:extLst>
          </p:cNvPr>
          <p:cNvSpPr txBox="1">
            <a:spLocks/>
          </p:cNvSpPr>
          <p:nvPr/>
        </p:nvSpPr>
        <p:spPr bwMode="gray">
          <a:xfrm>
            <a:off x="3246791" y="2060575"/>
            <a:ext cx="5701590" cy="1368425"/>
          </a:xfrm>
        </p:spPr>
        <p:txBody>
          <a:bodyPr/>
          <a:lstStyle>
            <a:lvl1pPr algn="l" defTabSz="914400" rtl="0" eaLnBrk="1" latinLnBrk="0" hangingPunct="1">
              <a:spcBef>
                <a:spcPct val="0"/>
              </a:spcBef>
              <a:buNone/>
              <a:defRPr sz="2000" b="1" kern="1200">
                <a:solidFill>
                  <a:schemeClr val="bg1"/>
                </a:solidFill>
                <a:latin typeface="+mj-lt"/>
                <a:ea typeface="+mj-ea"/>
                <a:cs typeface="+mj-cs"/>
              </a:defRPr>
            </a:lvl1pPr>
          </a:lstStyle>
          <a:p>
            <a:pPr algn="ctr"/>
            <a:r>
              <a:rPr lang="fr-FR" sz="4800" dirty="0">
                <a:latin typeface="BentonSans Light" panose="02000503000000020004" pitchFamily="2" charset="0"/>
              </a:rPr>
              <a:t>Soutenir le FC Bulle </a:t>
            </a:r>
            <a:endParaRPr lang="de-DE" sz="4800" dirty="0">
              <a:latin typeface="BentonSans Light" panose="02000503000000020004" pitchFamily="2" charset="0"/>
            </a:endParaRPr>
          </a:p>
        </p:txBody>
      </p:sp>
      <p:sp>
        <p:nvSpPr>
          <p:cNvPr id="4" name="Rectangle 1">
            <a:extLst>
              <a:ext uri="{FF2B5EF4-FFF2-40B4-BE49-F238E27FC236}">
                <a16:creationId xmlns:a16="http://schemas.microsoft.com/office/drawing/2014/main" id="{0A686FCA-D340-BF81-9153-D6139054E38D}"/>
              </a:ext>
            </a:extLst>
          </p:cNvPr>
          <p:cNvSpPr>
            <a:spLocks noChangeArrowheads="1"/>
          </p:cNvSpPr>
          <p:nvPr/>
        </p:nvSpPr>
        <p:spPr bwMode="auto">
          <a:xfrm>
            <a:off x="0" y="0"/>
            <a:ext cx="121951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H"/>
          </a:p>
        </p:txBody>
      </p:sp>
      <p:pic>
        <p:nvPicPr>
          <p:cNvPr id="6" name="Picture 5">
            <a:extLst>
              <a:ext uri="{FF2B5EF4-FFF2-40B4-BE49-F238E27FC236}">
                <a16:creationId xmlns:a16="http://schemas.microsoft.com/office/drawing/2014/main" id="{E930C08D-33A4-3008-C267-7EA375A6D0F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7034" b="73206" l="27426" r="72186"/>
                    </a14:imgEffect>
                  </a14:imgLayer>
                </a14:imgProps>
              </a:ext>
            </a:extLst>
          </a:blip>
          <a:srcRect l="21831" t="21263" r="22219" b="21023"/>
          <a:stretch/>
        </p:blipFill>
        <p:spPr>
          <a:xfrm>
            <a:off x="5232737" y="5001837"/>
            <a:ext cx="1729697" cy="1784225"/>
          </a:xfrm>
          <a:prstGeom prst="rect">
            <a:avLst/>
          </a:prstGeom>
        </p:spPr>
      </p:pic>
    </p:spTree>
    <p:extLst>
      <p:ext uri="{BB962C8B-B14F-4D97-AF65-F5344CB8AC3E}">
        <p14:creationId xmlns:p14="http://schemas.microsoft.com/office/powerpoint/2010/main" val="3034508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F3EAF7-281B-7E4B-802C-9752299E8990}"/>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l="3776" t="30005" r="3874" b="30005"/>
          <a:stretch/>
        </p:blipFill>
        <p:spPr>
          <a:xfrm>
            <a:off x="460489" y="0"/>
            <a:ext cx="11262251" cy="2743200"/>
          </a:xfrm>
          <a:prstGeom prst="rect">
            <a:avLst/>
          </a:prstGeom>
        </p:spPr>
      </p:pic>
      <p:sp>
        <p:nvSpPr>
          <p:cNvPr id="7" name="Rectangle 6">
            <a:extLst>
              <a:ext uri="{FF2B5EF4-FFF2-40B4-BE49-F238E27FC236}">
                <a16:creationId xmlns:a16="http://schemas.microsoft.com/office/drawing/2014/main" id="{9BD87F3C-5423-4D4D-B43D-31C9FA001A6C}"/>
              </a:ext>
            </a:extLst>
          </p:cNvPr>
          <p:cNvSpPr/>
          <p:nvPr/>
        </p:nvSpPr>
        <p:spPr bwMode="gray">
          <a:xfrm>
            <a:off x="1600401" y="1435861"/>
            <a:ext cx="8994371" cy="5017566"/>
          </a:xfrm>
          <a:prstGeom prst="rect">
            <a:avLst/>
          </a:prstGeom>
          <a:solidFill>
            <a:schemeClr val="bg1"/>
          </a:solidFill>
          <a:ln w="6350" algn="ctr">
            <a:noFill/>
            <a:miter lim="800000"/>
            <a:headEnd/>
            <a:tailEnd/>
          </a:ln>
          <a:effectLst>
            <a:outerShdw blurRad="417707" sx="102000" sy="102000" algn="ctr" rotWithShape="0">
              <a:prstClr val="black">
                <a:alpha val="9000"/>
              </a:prstClr>
            </a:outerShd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3" name="Title 48">
            <a:extLst>
              <a:ext uri="{FF2B5EF4-FFF2-40B4-BE49-F238E27FC236}">
                <a16:creationId xmlns:a16="http://schemas.microsoft.com/office/drawing/2014/main" id="{94DE8782-5F43-7D4C-8BFE-B2C07ABDCD2E}"/>
              </a:ext>
            </a:extLst>
          </p:cNvPr>
          <p:cNvSpPr txBox="1">
            <a:spLocks/>
          </p:cNvSpPr>
          <p:nvPr/>
        </p:nvSpPr>
        <p:spPr>
          <a:xfrm>
            <a:off x="2588599" y="1797021"/>
            <a:ext cx="7017973" cy="369236"/>
          </a:xfrm>
          <a:prstGeom prst="rect">
            <a:avLst/>
          </a:prstGeom>
        </p:spPr>
        <p:txBody>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pPr marL="0" marR="0" lvl="0" indent="0" algn="ctr" defTabSz="1088558" rtl="0" eaLnBrk="1" fontAlgn="auto" latinLnBrk="0" hangingPunct="1">
              <a:lnSpc>
                <a:spcPct val="100000"/>
              </a:lnSpc>
              <a:spcBef>
                <a:spcPct val="0"/>
              </a:spcBef>
              <a:spcAft>
                <a:spcPts val="0"/>
              </a:spcAft>
              <a:buClrTx/>
              <a:buSzTx/>
              <a:buFontTx/>
              <a:buNone/>
              <a:tabLst/>
              <a:defRPr/>
            </a:pPr>
            <a:r>
              <a:rPr kumimoji="0" lang="fr-FR" sz="2800" b="0" i="0" u="none" strike="noStrike" kern="1200" cap="none" spc="0" normalizeH="0" baseline="0" noProof="0" dirty="0">
                <a:ln>
                  <a:noFill/>
                </a:ln>
                <a:effectLst/>
                <a:uLnTx/>
                <a:uFillTx/>
                <a:latin typeface="BentonSans Light" panose="02000503000000020004" pitchFamily="2" charset="0"/>
                <a:ea typeface="+mj-ea"/>
                <a:cs typeface="+mj-cs"/>
              </a:rPr>
              <a:t>Comment soutenir le FC Bulle</a:t>
            </a:r>
          </a:p>
        </p:txBody>
      </p:sp>
      <p:sp>
        <p:nvSpPr>
          <p:cNvPr id="24" name="Rectangle 23">
            <a:extLst>
              <a:ext uri="{FF2B5EF4-FFF2-40B4-BE49-F238E27FC236}">
                <a16:creationId xmlns:a16="http://schemas.microsoft.com/office/drawing/2014/main" id="{00BAAA5E-CDED-754B-9E68-2D02B9F6796D}"/>
              </a:ext>
            </a:extLst>
          </p:cNvPr>
          <p:cNvSpPr/>
          <p:nvPr/>
        </p:nvSpPr>
        <p:spPr>
          <a:xfrm>
            <a:off x="1802486" y="2483543"/>
            <a:ext cx="8617727" cy="1569660"/>
          </a:xfrm>
          <a:prstGeom prst="rect">
            <a:avLst/>
          </a:prstGeom>
        </p:spPr>
        <p:txBody>
          <a:bodyPr wrap="square">
            <a:spAutoFit/>
          </a:bodyPr>
          <a:lstStyle/>
          <a:p>
            <a:pPr algn="ctr"/>
            <a:r>
              <a:rPr lang="fr-FR" sz="1200" dirty="0">
                <a:latin typeface="BentonSans Light" panose="02000503000000020004" pitchFamily="2" charset="0"/>
              </a:rPr>
              <a:t>Le FC Bulle offre une multitude d'opportunités pour soutenir et promouvoir notre club, adaptées à divers besoins et budgets. Que vous soyez une entreprise souhaitant accroître sa visibilité ou un individu désireux de soutenir votre équipe locale, nos offres de sponsoring et de soutien sont accessibles à tous. Voici un aperçu des options disponibles :</a:t>
            </a:r>
          </a:p>
          <a:p>
            <a:pPr algn="ctr"/>
            <a:endParaRPr lang="fr-FR" sz="1200" dirty="0">
              <a:latin typeface="BentonSans Light" panose="02000503000000020004" pitchFamily="2" charset="0"/>
            </a:endParaRPr>
          </a:p>
          <a:p>
            <a:pPr algn="ctr"/>
            <a:endParaRPr lang="fr-FR" sz="1200" dirty="0">
              <a:latin typeface="BentonSans Light" panose="02000503000000020004" pitchFamily="2" charset="0"/>
            </a:endParaRPr>
          </a:p>
          <a:p>
            <a:pPr algn="ctr"/>
            <a:r>
              <a:rPr lang="fr-FR" sz="1200" dirty="0">
                <a:latin typeface="BentonSans Light" panose="02000503000000020004" pitchFamily="2" charset="0"/>
              </a:rPr>
              <a:t>Cette diversité d'options offre à chacun la possibilité de s'engager selon ses moyens et ses objectifs. Chaque type de soutien est conçu pour maximiser les synergies entre le FC Bulle et ses partenaires, contribuant ainsi à la réussite et à la convivialité qui font la réputation de notre club. Rejoignez-nous et devenez un partenaire essentiel de notre succès continu !</a:t>
            </a:r>
            <a:endParaRPr lang="en-SG" sz="1200" dirty="0">
              <a:latin typeface="BentonSans Light" panose="02000503000000020004" pitchFamily="2" charset="0"/>
            </a:endParaRPr>
          </a:p>
        </p:txBody>
      </p:sp>
      <p:sp>
        <p:nvSpPr>
          <p:cNvPr id="25" name="Rectangle 24">
            <a:extLst>
              <a:ext uri="{FF2B5EF4-FFF2-40B4-BE49-F238E27FC236}">
                <a16:creationId xmlns:a16="http://schemas.microsoft.com/office/drawing/2014/main" id="{90F52826-5C30-2045-AEBA-88F040BCF3C8}"/>
              </a:ext>
            </a:extLst>
          </p:cNvPr>
          <p:cNvSpPr/>
          <p:nvPr/>
        </p:nvSpPr>
        <p:spPr>
          <a:xfrm>
            <a:off x="2708520" y="5671310"/>
            <a:ext cx="2298591" cy="523220"/>
          </a:xfrm>
          <a:prstGeom prst="rect">
            <a:avLst/>
          </a:prstGeom>
        </p:spPr>
        <p:txBody>
          <a:bodyPr wrap="square">
            <a:spAutoFit/>
          </a:bodyPr>
          <a:lstStyle/>
          <a:p>
            <a:pPr algn="ctr"/>
            <a:r>
              <a:rPr lang="fr-CH" sz="1400" b="1" spc="-19" dirty="0">
                <a:solidFill>
                  <a:srgbClr val="081C2A"/>
                </a:solidFill>
                <a:latin typeface="BentonSans Bold" panose="02000503000000020004" pitchFamily="2" charset="0"/>
                <a:cs typeface="BentonSans Bold"/>
              </a:rPr>
              <a:t>Sponsoring ou Soutien Annuel </a:t>
            </a:r>
            <a:endParaRPr lang="fr-CH" sz="1400" b="1" dirty="0">
              <a:solidFill>
                <a:srgbClr val="081C2A"/>
              </a:solidFill>
              <a:latin typeface="BentonSans Bold" panose="02000503000000020004" pitchFamily="2" charset="0"/>
            </a:endParaRPr>
          </a:p>
        </p:txBody>
      </p:sp>
      <p:sp>
        <p:nvSpPr>
          <p:cNvPr id="26" name="Oval 25">
            <a:extLst>
              <a:ext uri="{FF2B5EF4-FFF2-40B4-BE49-F238E27FC236}">
                <a16:creationId xmlns:a16="http://schemas.microsoft.com/office/drawing/2014/main" id="{563FA20F-F2FA-FE45-83D7-E23C0CF8D119}"/>
              </a:ext>
            </a:extLst>
          </p:cNvPr>
          <p:cNvSpPr/>
          <p:nvPr/>
        </p:nvSpPr>
        <p:spPr>
          <a:xfrm>
            <a:off x="3342027" y="4595183"/>
            <a:ext cx="904576" cy="9045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descr="Lights On with solid fill">
            <a:extLst>
              <a:ext uri="{FF2B5EF4-FFF2-40B4-BE49-F238E27FC236}">
                <a16:creationId xmlns:a16="http://schemas.microsoft.com/office/drawing/2014/main" id="{8CBE5B12-1A43-3442-BC8F-30F3AF7A171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499854" y="4747670"/>
            <a:ext cx="598698" cy="598698"/>
          </a:xfrm>
          <a:prstGeom prst="rect">
            <a:avLst/>
          </a:prstGeom>
        </p:spPr>
      </p:pic>
      <p:sp>
        <p:nvSpPr>
          <p:cNvPr id="33" name="Rectangle 32">
            <a:extLst>
              <a:ext uri="{FF2B5EF4-FFF2-40B4-BE49-F238E27FC236}">
                <a16:creationId xmlns:a16="http://schemas.microsoft.com/office/drawing/2014/main" id="{751C52F8-BAA3-5746-B9AF-ED9444DE08D6}"/>
              </a:ext>
            </a:extLst>
          </p:cNvPr>
          <p:cNvSpPr/>
          <p:nvPr/>
        </p:nvSpPr>
        <p:spPr>
          <a:xfrm>
            <a:off x="7557646" y="5788336"/>
            <a:ext cx="1876581" cy="307777"/>
          </a:xfrm>
          <a:prstGeom prst="rect">
            <a:avLst/>
          </a:prstGeom>
        </p:spPr>
        <p:txBody>
          <a:bodyPr wrap="square">
            <a:spAutoFit/>
          </a:bodyPr>
          <a:lstStyle/>
          <a:p>
            <a:pPr algn="ctr"/>
            <a:r>
              <a:rPr lang="fr-CH" sz="1400" b="1" spc="-19" dirty="0">
                <a:solidFill>
                  <a:srgbClr val="081C2A"/>
                </a:solidFill>
                <a:latin typeface="BentonSans Bold" panose="02000503000000020004" pitchFamily="2" charset="0"/>
                <a:cs typeface="BentonSans Bold"/>
              </a:rPr>
              <a:t>Soutien au Match </a:t>
            </a:r>
            <a:endParaRPr lang="fr-CH" sz="1400" b="1" dirty="0">
              <a:solidFill>
                <a:srgbClr val="081C2A"/>
              </a:solidFill>
              <a:latin typeface="BentonSans Bold" panose="02000503000000020004" pitchFamily="2" charset="0"/>
            </a:endParaRPr>
          </a:p>
        </p:txBody>
      </p:sp>
      <p:sp>
        <p:nvSpPr>
          <p:cNvPr id="34" name="Oval 33">
            <a:extLst>
              <a:ext uri="{FF2B5EF4-FFF2-40B4-BE49-F238E27FC236}">
                <a16:creationId xmlns:a16="http://schemas.microsoft.com/office/drawing/2014/main" id="{F7809A0B-1C43-0C49-A896-89549AF6977B}"/>
              </a:ext>
            </a:extLst>
          </p:cNvPr>
          <p:cNvSpPr/>
          <p:nvPr/>
        </p:nvSpPr>
        <p:spPr>
          <a:xfrm>
            <a:off x="8043649" y="4595183"/>
            <a:ext cx="904576" cy="9045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descr="Lights On with solid fill">
            <a:extLst>
              <a:ext uri="{FF2B5EF4-FFF2-40B4-BE49-F238E27FC236}">
                <a16:creationId xmlns:a16="http://schemas.microsoft.com/office/drawing/2014/main" id="{2BA8DA54-2300-C14E-92D9-8EE1557117D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01476" y="4747670"/>
            <a:ext cx="598698" cy="598698"/>
          </a:xfrm>
          <a:prstGeom prst="rect">
            <a:avLst/>
          </a:prstGeom>
        </p:spPr>
      </p:pic>
    </p:spTree>
    <p:extLst>
      <p:ext uri="{BB962C8B-B14F-4D97-AF65-F5344CB8AC3E}">
        <p14:creationId xmlns:p14="http://schemas.microsoft.com/office/powerpoint/2010/main" val="3803204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89AD6-EC7A-7946-9D5C-2495ECD969EF}"/>
              </a:ext>
            </a:extLst>
          </p:cNvPr>
          <p:cNvSpPr>
            <a:spLocks noGrp="1"/>
          </p:cNvSpPr>
          <p:nvPr>
            <p:ph type="title"/>
          </p:nvPr>
        </p:nvSpPr>
        <p:spPr>
          <a:xfrm>
            <a:off x="448907" y="179802"/>
            <a:ext cx="4646359" cy="685800"/>
          </a:xfrm>
        </p:spPr>
        <p:txBody>
          <a:bodyPr/>
          <a:lstStyle/>
          <a:p>
            <a:r>
              <a:rPr lang="fr-CH" dirty="0"/>
              <a:t>Sponsoring ou Soutien Annuel </a:t>
            </a:r>
          </a:p>
        </p:txBody>
      </p:sp>
      <p:sp>
        <p:nvSpPr>
          <p:cNvPr id="3" name="Text Placeholder 2">
            <a:extLst>
              <a:ext uri="{FF2B5EF4-FFF2-40B4-BE49-F238E27FC236}">
                <a16:creationId xmlns:a16="http://schemas.microsoft.com/office/drawing/2014/main" id="{2D88F2D9-093D-3645-9768-DC7B2C4ACB6D}"/>
              </a:ext>
            </a:extLst>
          </p:cNvPr>
          <p:cNvSpPr>
            <a:spLocks noGrp="1"/>
          </p:cNvSpPr>
          <p:nvPr>
            <p:ph type="body" sz="quarter" idx="10"/>
          </p:nvPr>
        </p:nvSpPr>
        <p:spPr>
          <a:xfrm>
            <a:off x="448907" y="952797"/>
            <a:ext cx="11090653" cy="3846513"/>
          </a:xfrm>
        </p:spPr>
        <p:txBody>
          <a:bodyPr/>
          <a:lstStyle/>
          <a:p>
            <a:r>
              <a:rPr lang="fr-FR" sz="1000" b="1" dirty="0">
                <a:latin typeface="BentonSans Light" panose="02000503000000020004" pitchFamily="2" charset="0"/>
              </a:rPr>
              <a:t>Sponsor CLUB (Principal) </a:t>
            </a:r>
            <a:r>
              <a:rPr lang="fr-FR" sz="1000" dirty="0">
                <a:latin typeface="BentonSans Light" panose="02000503000000020004" pitchFamily="2" charset="0"/>
              </a:rPr>
              <a:t>: Devenez un acteur clé en tant que sponsor principal du club, bénéficiant d'une visibilité de premier plan sur toutes nos communications et événements.</a:t>
            </a:r>
          </a:p>
          <a:p>
            <a:r>
              <a:rPr lang="fr-FR" sz="1000" b="1" dirty="0">
                <a:latin typeface="BentonSans Light" panose="02000503000000020004" pitchFamily="2" charset="0"/>
              </a:rPr>
              <a:t>Sponsor 1ère Équipe (Équipement) </a:t>
            </a:r>
            <a:r>
              <a:rPr lang="fr-FR" sz="1000" dirty="0">
                <a:latin typeface="BentonSans Light" panose="02000503000000020004" pitchFamily="2" charset="0"/>
              </a:rPr>
              <a:t>: Associez votre marque à notre première équipe en sponsorisant leur équipement, un moyen efficace de faire rayonner votre entreprise à chaque match.</a:t>
            </a:r>
          </a:p>
          <a:p>
            <a:r>
              <a:rPr lang="fr-FR" sz="1000" b="1" dirty="0">
                <a:latin typeface="BentonSans Light" panose="02000503000000020004" pitchFamily="2" charset="0"/>
              </a:rPr>
              <a:t>Sponsor Section Juniors </a:t>
            </a:r>
            <a:r>
              <a:rPr lang="fr-FR" sz="1000" dirty="0">
                <a:latin typeface="BentonSans Light" panose="02000503000000020004" pitchFamily="2" charset="0"/>
              </a:rPr>
              <a:t>: Contribuez au développement des jeunes talents grâce à une offre par niveau :</a:t>
            </a:r>
          </a:p>
          <a:p>
            <a:pPr marL="171450" indent="-171450">
              <a:buFont typeface="Arial" panose="020B0604020202020204" pitchFamily="34" charset="0"/>
              <a:buChar char="•"/>
            </a:pPr>
            <a:r>
              <a:rPr lang="fr-FR" sz="1000" dirty="0">
                <a:latin typeface="BentonSans Light" panose="02000503000000020004" pitchFamily="2" charset="0"/>
              </a:rPr>
              <a:t>Or, Argent, Bronze : Choisissez le niveau qui vous convient pour soutenir directement les équipes juniors et bénéficier d'une visibilité adaptée.</a:t>
            </a:r>
          </a:p>
          <a:p>
            <a:r>
              <a:rPr lang="fr-FR" sz="1000" b="1" dirty="0">
                <a:latin typeface="BentonSans Light" panose="02000503000000020004" pitchFamily="2" charset="0"/>
              </a:rPr>
              <a:t>Partenaire Section Juniors </a:t>
            </a:r>
            <a:r>
              <a:rPr lang="fr-FR" sz="1000" dirty="0">
                <a:latin typeface="BentonSans Light" panose="02000503000000020004" pitchFamily="2" charset="0"/>
              </a:rPr>
              <a:t>: Participez activement à l'encadrement et la croissance de notre future génération de footballeurs.</a:t>
            </a:r>
          </a:p>
          <a:p>
            <a:r>
              <a:rPr lang="fr-FR" sz="1000" b="1" dirty="0">
                <a:latin typeface="BentonSans Light" panose="02000503000000020004" pitchFamily="2" charset="0"/>
              </a:rPr>
              <a:t>Parrain</a:t>
            </a:r>
            <a:r>
              <a:rPr lang="fr-FR" sz="1000" dirty="0">
                <a:latin typeface="BentonSans Light" panose="02000503000000020004" pitchFamily="2" charset="0"/>
              </a:rPr>
              <a:t> : En tant que parrain, vous jouez un rôle vital en fournissant un soutien précieux pour des initiatives spécifiques ou des événements du club.</a:t>
            </a:r>
          </a:p>
          <a:p>
            <a:r>
              <a:rPr lang="fr-FR" sz="1000" b="1" dirty="0">
                <a:latin typeface="BentonSans Light" panose="02000503000000020004" pitchFamily="2" charset="0"/>
              </a:rPr>
              <a:t>Supporter (Abonnement, Club des Amis) </a:t>
            </a:r>
            <a:r>
              <a:rPr lang="fr-FR" sz="1000" dirty="0">
                <a:latin typeface="BentonSans Light" panose="02000503000000020004" pitchFamily="2" charset="0"/>
              </a:rPr>
              <a:t>: Rejoignez notre communauté en tant que supporter officiel ou membre du Club des Amis, profitant d'avantages exclusifs tout en soutenant financièrement le club.</a:t>
            </a:r>
          </a:p>
          <a:p>
            <a:r>
              <a:rPr lang="fr-FR" sz="1000" b="1" dirty="0">
                <a:latin typeface="BentonSans Light" panose="02000503000000020004" pitchFamily="2" charset="0"/>
              </a:rPr>
              <a:t>Panneau Publicitaire physique et/ou sur panneau digital LED 32 m</a:t>
            </a:r>
            <a:r>
              <a:rPr lang="fr-FR" sz="1000" b="1" baseline="30000" dirty="0">
                <a:latin typeface="BentonSans Light" panose="02000503000000020004" pitchFamily="2" charset="0"/>
              </a:rPr>
              <a:t>2</a:t>
            </a:r>
            <a:r>
              <a:rPr lang="fr-FR" sz="1000" b="1" dirty="0">
                <a:latin typeface="BentonSans Light" panose="02000503000000020004" pitchFamily="2" charset="0"/>
              </a:rPr>
              <a:t> </a:t>
            </a:r>
            <a:r>
              <a:rPr lang="fr-FR" sz="1000" dirty="0">
                <a:latin typeface="BentonSans Light" panose="02000503000000020004" pitchFamily="2" charset="0"/>
              </a:rPr>
              <a:t>: Positionnez votre entreprise dans notre stade avec un panneau publicitaire, une visibilité directe à chaque rencontre sportive.</a:t>
            </a:r>
          </a:p>
          <a:p>
            <a:r>
              <a:rPr lang="fr-FR" sz="1000" b="1" dirty="0">
                <a:latin typeface="BentonSans Light" panose="02000503000000020004" pitchFamily="2" charset="0"/>
              </a:rPr>
              <a:t>Ballon Match </a:t>
            </a:r>
            <a:r>
              <a:rPr lang="fr-FR" sz="1000" dirty="0">
                <a:latin typeface="BentonSans Light" panose="02000503000000020004" pitchFamily="2" charset="0"/>
              </a:rPr>
              <a:t>: Devenez parrain officiel du ballon utilisé lors d'un match spécifique. Cette opportunité vous permet d'associer votre marque directement avec le cœur du jeu, garantissant une visibilité tout au long de la rencontre. La présence de votre logo sur le ballon ou l'annonce de votre soutien avant et après le match amplifie votre visibilité auprès des supporters.</a:t>
            </a:r>
          </a:p>
          <a:p>
            <a:r>
              <a:rPr lang="fr-FR" sz="1000" b="1" dirty="0">
                <a:latin typeface="BentonSans Light" panose="02000503000000020004" pitchFamily="2" charset="0"/>
              </a:rPr>
              <a:t>Programme Matchs </a:t>
            </a:r>
            <a:r>
              <a:rPr lang="fr-FR" sz="1000" dirty="0">
                <a:latin typeface="BentonSans Light" panose="02000503000000020004" pitchFamily="2" charset="0"/>
              </a:rPr>
              <a:t>: Votre marque peut figurer dans les programmes distribués lors de chaque match. Cet espace est parfait pour des annonces publicitaires, des messages de soutien, ou des offres spéciales destinées à nos fans. C’est un excellent moyen de toucher directement les spectateurs, en assurant une exposition régulière à chaque événement au stade.</a:t>
            </a:r>
          </a:p>
          <a:p>
            <a:r>
              <a:rPr lang="fr-FR" sz="1000" b="1" dirty="0">
                <a:latin typeface="BentonSans Light" panose="02000503000000020004" pitchFamily="2" charset="0"/>
              </a:rPr>
              <a:t>But Marqué : </a:t>
            </a:r>
            <a:r>
              <a:rPr lang="fr-FR" sz="1000" dirty="0">
                <a:latin typeface="BentonSans Light" panose="02000503000000020004" pitchFamily="2" charset="0"/>
              </a:rPr>
              <a:t>Associez votre entreprise à l'émotion du jeu en parrainant chaque but marqué. Votre marque sera mise en avant dans les communications post-but, assurant une visibilité auprès de tous nos supporters.</a:t>
            </a:r>
          </a:p>
          <a:p>
            <a:r>
              <a:rPr lang="fr-FR" sz="1000" b="1" dirty="0">
                <a:latin typeface="BentonSans Light" panose="02000503000000020004" pitchFamily="2" charset="0"/>
              </a:rPr>
              <a:t>Corner Tiré </a:t>
            </a:r>
            <a:r>
              <a:rPr lang="fr-FR" sz="1000" dirty="0">
                <a:latin typeface="BentonSans Light" panose="02000503000000020004" pitchFamily="2" charset="0"/>
              </a:rPr>
              <a:t>: Annoncez votre soutien à chaque corner. Cette option permet à votre marque d’être visible à de nombreuses reprises au cours de chaque match, au moment où les attentes sont élevées.</a:t>
            </a:r>
          </a:p>
          <a:p>
            <a:r>
              <a:rPr lang="fr-FR" sz="1000" b="1" dirty="0">
                <a:latin typeface="BentonSans Light" panose="02000503000000020004" pitchFamily="2" charset="0"/>
              </a:rPr>
              <a:t>Changement de Joueur Bullois : </a:t>
            </a:r>
            <a:r>
              <a:rPr lang="fr-FR" sz="1000" dirty="0">
                <a:latin typeface="BentonSans Light" panose="02000503000000020004" pitchFamily="2" charset="0"/>
              </a:rPr>
              <a:t>Vous pouvez associer votre entreprise à chaque changement de joueur réalisé par le FC Bulle, un moment crucial dans la dynamique d’un match. Une excellente occasion de renforcer l’impact de votre marque lors des ajustements stratégiques de l’équipe.</a:t>
            </a:r>
            <a:endParaRPr lang="en-US" sz="1000" dirty="0"/>
          </a:p>
        </p:txBody>
      </p:sp>
      <p:grpSp>
        <p:nvGrpSpPr>
          <p:cNvPr id="8" name="Group 7">
            <a:extLst>
              <a:ext uri="{FF2B5EF4-FFF2-40B4-BE49-F238E27FC236}">
                <a16:creationId xmlns:a16="http://schemas.microsoft.com/office/drawing/2014/main" id="{76854099-027A-1831-3961-4E6A28A7F691}"/>
              </a:ext>
            </a:extLst>
          </p:cNvPr>
          <p:cNvGrpSpPr/>
          <p:nvPr/>
        </p:nvGrpSpPr>
        <p:grpSpPr>
          <a:xfrm>
            <a:off x="11333798" y="264334"/>
            <a:ext cx="493190" cy="517252"/>
            <a:chOff x="10887472" y="180060"/>
            <a:chExt cx="904576" cy="904576"/>
          </a:xfrm>
        </p:grpSpPr>
        <p:sp>
          <p:nvSpPr>
            <p:cNvPr id="6" name="Oval 5">
              <a:extLst>
                <a:ext uri="{FF2B5EF4-FFF2-40B4-BE49-F238E27FC236}">
                  <a16:creationId xmlns:a16="http://schemas.microsoft.com/office/drawing/2014/main" id="{CF3DC33F-1F35-64C4-3663-B03EAE86CA92}"/>
                </a:ext>
              </a:extLst>
            </p:cNvPr>
            <p:cNvSpPr/>
            <p:nvPr/>
          </p:nvSpPr>
          <p:spPr>
            <a:xfrm>
              <a:off x="10887472" y="180060"/>
              <a:ext cx="904576" cy="9045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Lights On with solid fill">
              <a:extLst>
                <a:ext uri="{FF2B5EF4-FFF2-40B4-BE49-F238E27FC236}">
                  <a16:creationId xmlns:a16="http://schemas.microsoft.com/office/drawing/2014/main" id="{A8F1EC96-E291-71BC-164E-DC2C03AE37C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45299" y="332547"/>
              <a:ext cx="598698" cy="598698"/>
            </a:xfrm>
            <a:prstGeom prst="rect">
              <a:avLst/>
            </a:prstGeom>
          </p:spPr>
        </p:pic>
      </p:grpSp>
    </p:spTree>
    <p:extLst>
      <p:ext uri="{BB962C8B-B14F-4D97-AF65-F5344CB8AC3E}">
        <p14:creationId xmlns:p14="http://schemas.microsoft.com/office/powerpoint/2010/main" val="965841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DFBEED6-A231-E542-B390-A0C582ADD05C}"/>
              </a:ext>
            </a:extLst>
          </p:cNvPr>
          <p:cNvSpPr/>
          <p:nvPr/>
        </p:nvSpPr>
        <p:spPr>
          <a:xfrm>
            <a:off x="494533" y="408736"/>
            <a:ext cx="7087316" cy="461665"/>
          </a:xfrm>
          <a:prstGeom prst="rect">
            <a:avLst/>
          </a:prstGeom>
        </p:spPr>
        <p:txBody>
          <a:bodyPr wrap="square">
            <a:spAutoFit/>
          </a:bodyPr>
          <a:lstStyle/>
          <a:p>
            <a:pPr marR="794090"/>
            <a:r>
              <a:rPr lang="fr-CH" sz="2400" dirty="0">
                <a:latin typeface="BentonSans Light" panose="02000503000000020004" pitchFamily="2" charset="0"/>
                <a:ea typeface="+mj-ea"/>
                <a:cs typeface="+mj-cs"/>
              </a:rPr>
              <a:t>Sponsor CLUB (principal)</a:t>
            </a:r>
          </a:p>
        </p:txBody>
      </p:sp>
      <p:sp>
        <p:nvSpPr>
          <p:cNvPr id="2" name="Rectangle 1">
            <a:extLst>
              <a:ext uri="{FF2B5EF4-FFF2-40B4-BE49-F238E27FC236}">
                <a16:creationId xmlns:a16="http://schemas.microsoft.com/office/drawing/2014/main" id="{68E169A4-6E8E-84A4-84CA-46D4DEFDE421}"/>
              </a:ext>
            </a:extLst>
          </p:cNvPr>
          <p:cNvSpPr/>
          <p:nvPr/>
        </p:nvSpPr>
        <p:spPr>
          <a:xfrm>
            <a:off x="422170" y="1554029"/>
            <a:ext cx="6111349" cy="5262979"/>
          </a:xfrm>
          <a:prstGeom prst="rect">
            <a:avLst/>
          </a:prstGeom>
        </p:spPr>
        <p:txBody>
          <a:bodyPr wrap="square">
            <a:spAutoFit/>
          </a:bodyPr>
          <a:lstStyle/>
          <a:p>
            <a:r>
              <a:rPr lang="fr-FR" sz="1200" b="1" i="1" dirty="0">
                <a:latin typeface="BentonSans Light" panose="02000503000000020004" pitchFamily="2" charset="0"/>
              </a:rPr>
              <a:t>Tarif à convenir	</a:t>
            </a:r>
            <a:r>
              <a:rPr lang="fr-FR" sz="1200" dirty="0">
                <a:latin typeface="BentonSans Light" panose="02000503000000020004" pitchFamily="2" charset="0"/>
              </a:rPr>
              <a:t>		</a:t>
            </a:r>
          </a:p>
          <a:p>
            <a:pPr algn="just"/>
            <a:endParaRPr lang="fr-FR" sz="1200" dirty="0">
              <a:latin typeface="BentonSans Light" panose="02000503000000020004" pitchFamily="2" charset="0"/>
            </a:endParaRPr>
          </a:p>
          <a:p>
            <a:pPr algn="just">
              <a:lnSpc>
                <a:spcPct val="150000"/>
              </a:lnSpc>
            </a:pPr>
            <a:r>
              <a:rPr lang="fr-FR" sz="1200" b="1" dirty="0">
                <a:latin typeface="BentonSans Light" panose="02000503000000020004" pitchFamily="2" charset="0"/>
              </a:rPr>
              <a:t>Contre-prestations</a:t>
            </a:r>
          </a:p>
          <a:p>
            <a:pPr algn="just">
              <a:lnSpc>
                <a:spcPct val="150000"/>
              </a:lnSpc>
            </a:pPr>
            <a:endParaRPr lang="fr-FR" sz="1200" dirty="0">
              <a:latin typeface="BentonSans Light" panose="02000503000000020004" pitchFamily="2" charset="0"/>
            </a:endParaRP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6 cartes d'entrée libre pour 2 personnes pour tous les matchs de championnat du FC Bulle à domicile avec accès aux places dans la tribune;</a:t>
            </a: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Apéritif et collation offerts à la mi-temps, lors de chaque match à domicile, à l'Espace "Jacques Gobet »;</a:t>
            </a: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Invitation au Lunch des Sponsors et Parrains, une fois par mois durant la période du championnat dans un restaurant parrain du FC Bulle. Apéritif offert. Repas offert pour 2 personnes;</a:t>
            </a: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Inscription sur le site internet du FC Bulle (www.fcbulle.ch) et dans le programme des matchs à domicile en qualité de sponsor principal;</a:t>
            </a: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Logo sur papier à lettre du FC Bulle;</a:t>
            </a: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Publicité sur tous les jeux de maillots (face) de la 1ère équipe;</a:t>
            </a: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Panneaux 3m sur 0,80m autour du stade et sur le panneau digital LED de 32 m2;</a:t>
            </a: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Annonces sonores par le speaker lors des matchs officiels de la 1ère équipe à domicile lors de chaque changement de joueurs du FC Bulle.</a:t>
            </a:r>
          </a:p>
          <a:p>
            <a:pPr algn="just"/>
            <a:endParaRPr lang="fr-FR" sz="1200" dirty="0">
              <a:latin typeface="BentonSans Light" panose="02000503000000020004" pitchFamily="2" charset="0"/>
            </a:endParaRPr>
          </a:p>
        </p:txBody>
      </p:sp>
      <p:pic>
        <p:nvPicPr>
          <p:cNvPr id="3" name="Picture 2">
            <a:extLst>
              <a:ext uri="{FF2B5EF4-FFF2-40B4-BE49-F238E27FC236}">
                <a16:creationId xmlns:a16="http://schemas.microsoft.com/office/drawing/2014/main" id="{22C46CEB-D176-B19D-68DB-34DDC4309009}"/>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t="17773" b="17773"/>
          <a:stretch/>
        </p:blipFill>
        <p:spPr>
          <a:xfrm>
            <a:off x="7184242" y="2361652"/>
            <a:ext cx="4588763" cy="2960758"/>
          </a:xfrm>
          <a:prstGeom prst="rect">
            <a:avLst/>
          </a:prstGeom>
        </p:spPr>
      </p:pic>
      <p:sp>
        <p:nvSpPr>
          <p:cNvPr id="7" name="TextBox 6">
            <a:extLst>
              <a:ext uri="{FF2B5EF4-FFF2-40B4-BE49-F238E27FC236}">
                <a16:creationId xmlns:a16="http://schemas.microsoft.com/office/drawing/2014/main" id="{2D692333-A337-C868-3E35-93A5A34D47BE}"/>
              </a:ext>
            </a:extLst>
          </p:cNvPr>
          <p:cNvSpPr txBox="1"/>
          <p:nvPr/>
        </p:nvSpPr>
        <p:spPr>
          <a:xfrm>
            <a:off x="9982750" y="5380615"/>
            <a:ext cx="1891294" cy="276999"/>
          </a:xfrm>
          <a:prstGeom prst="rect">
            <a:avLst/>
          </a:prstGeom>
          <a:noFill/>
        </p:spPr>
        <p:txBody>
          <a:bodyPr wrap="square">
            <a:spAutoFit/>
          </a:bodyPr>
          <a:lstStyle/>
          <a:p>
            <a:r>
              <a:rPr lang="fr-FR" sz="1200" dirty="0">
                <a:latin typeface="BentonSans Light" panose="02000503000000020004" pitchFamily="2" charset="0"/>
              </a:rPr>
              <a:t>Visibilité sur maillot face</a:t>
            </a:r>
            <a:endParaRPr lang="en-CH" sz="1200" dirty="0">
              <a:latin typeface="BentonSans Light" panose="02000503000000020004" pitchFamily="2" charset="0"/>
            </a:endParaRPr>
          </a:p>
        </p:txBody>
      </p:sp>
      <p:grpSp>
        <p:nvGrpSpPr>
          <p:cNvPr id="8" name="Group 7">
            <a:extLst>
              <a:ext uri="{FF2B5EF4-FFF2-40B4-BE49-F238E27FC236}">
                <a16:creationId xmlns:a16="http://schemas.microsoft.com/office/drawing/2014/main" id="{5C5F8A43-855F-6F6B-66FC-94576993C8A7}"/>
              </a:ext>
            </a:extLst>
          </p:cNvPr>
          <p:cNvGrpSpPr/>
          <p:nvPr/>
        </p:nvGrpSpPr>
        <p:grpSpPr>
          <a:xfrm>
            <a:off x="11333798" y="264334"/>
            <a:ext cx="493190" cy="517252"/>
            <a:chOff x="10887472" y="180060"/>
            <a:chExt cx="904576" cy="904576"/>
          </a:xfrm>
        </p:grpSpPr>
        <p:sp>
          <p:nvSpPr>
            <p:cNvPr id="9" name="Oval 8">
              <a:extLst>
                <a:ext uri="{FF2B5EF4-FFF2-40B4-BE49-F238E27FC236}">
                  <a16:creationId xmlns:a16="http://schemas.microsoft.com/office/drawing/2014/main" id="{C0DA2F35-F892-6C36-8976-F0142CD027F3}"/>
                </a:ext>
              </a:extLst>
            </p:cNvPr>
            <p:cNvSpPr/>
            <p:nvPr/>
          </p:nvSpPr>
          <p:spPr>
            <a:xfrm>
              <a:off x="10887472" y="180060"/>
              <a:ext cx="904576" cy="9045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Lights On with solid fill">
              <a:extLst>
                <a:ext uri="{FF2B5EF4-FFF2-40B4-BE49-F238E27FC236}">
                  <a16:creationId xmlns:a16="http://schemas.microsoft.com/office/drawing/2014/main" id="{15624D79-DA10-671A-D935-1B771365D91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045299" y="332547"/>
              <a:ext cx="598698" cy="598698"/>
            </a:xfrm>
            <a:prstGeom prst="rect">
              <a:avLst/>
            </a:prstGeom>
          </p:spPr>
        </p:pic>
      </p:grpSp>
    </p:spTree>
    <p:extLst>
      <p:ext uri="{BB962C8B-B14F-4D97-AF65-F5344CB8AC3E}">
        <p14:creationId xmlns:p14="http://schemas.microsoft.com/office/powerpoint/2010/main" val="1560711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DFBEED6-A231-E542-B390-A0C582ADD05C}"/>
              </a:ext>
            </a:extLst>
          </p:cNvPr>
          <p:cNvSpPr/>
          <p:nvPr/>
        </p:nvSpPr>
        <p:spPr>
          <a:xfrm>
            <a:off x="494533" y="408736"/>
            <a:ext cx="7087316" cy="461665"/>
          </a:xfrm>
          <a:prstGeom prst="rect">
            <a:avLst/>
          </a:prstGeom>
        </p:spPr>
        <p:txBody>
          <a:bodyPr wrap="square">
            <a:spAutoFit/>
          </a:bodyPr>
          <a:lstStyle/>
          <a:p>
            <a:pPr marR="794090"/>
            <a:r>
              <a:rPr lang="fr-CH" sz="2400" dirty="0">
                <a:latin typeface="BentonSans Light" panose="02000503000000020004" pitchFamily="2" charset="0"/>
                <a:ea typeface="+mj-ea"/>
                <a:cs typeface="+mj-cs"/>
              </a:rPr>
              <a:t>Sponsor 1ère équipe - équipements</a:t>
            </a:r>
          </a:p>
        </p:txBody>
      </p:sp>
      <p:sp>
        <p:nvSpPr>
          <p:cNvPr id="2" name="Rectangle 1">
            <a:extLst>
              <a:ext uri="{FF2B5EF4-FFF2-40B4-BE49-F238E27FC236}">
                <a16:creationId xmlns:a16="http://schemas.microsoft.com/office/drawing/2014/main" id="{68E169A4-6E8E-84A4-84CA-46D4DEFDE421}"/>
              </a:ext>
            </a:extLst>
          </p:cNvPr>
          <p:cNvSpPr/>
          <p:nvPr/>
        </p:nvSpPr>
        <p:spPr>
          <a:xfrm>
            <a:off x="422170" y="1554029"/>
            <a:ext cx="6111349" cy="4524315"/>
          </a:xfrm>
          <a:prstGeom prst="rect">
            <a:avLst/>
          </a:prstGeom>
        </p:spPr>
        <p:txBody>
          <a:bodyPr wrap="square">
            <a:spAutoFit/>
          </a:bodyPr>
          <a:lstStyle/>
          <a:p>
            <a:r>
              <a:rPr lang="fr-FR" sz="1200" b="1" i="1" dirty="0">
                <a:latin typeface="BentonSans Light" panose="02000503000000020004" pitchFamily="2" charset="0"/>
              </a:rPr>
              <a:t>Tarif  : de CHF 8'000.- à CHF 15'000.-  (H.T.)</a:t>
            </a:r>
          </a:p>
          <a:p>
            <a:endParaRPr lang="fr-FR" sz="1200" dirty="0">
              <a:latin typeface="BentonSans Light" panose="02000503000000020004" pitchFamily="2" charset="0"/>
            </a:endParaRPr>
          </a:p>
          <a:p>
            <a:pPr algn="just">
              <a:lnSpc>
                <a:spcPct val="150000"/>
              </a:lnSpc>
            </a:pPr>
            <a:r>
              <a:rPr lang="fr-FR" sz="1200" b="1" dirty="0">
                <a:latin typeface="BentonSans Light" panose="02000503000000020004" pitchFamily="2" charset="0"/>
              </a:rPr>
              <a:t>Contre-prestations</a:t>
            </a:r>
          </a:p>
          <a:p>
            <a:pPr algn="just">
              <a:lnSpc>
                <a:spcPct val="150000"/>
              </a:lnSpc>
            </a:pPr>
            <a:endParaRPr lang="fr-FR" sz="1200" dirty="0">
              <a:latin typeface="BentonSans Light" panose="02000503000000020004" pitchFamily="2" charset="0"/>
            </a:endParaRP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6 cartes d'entrée libre pour 2 personnes pour tous les matchs de championnat du FC Bulle à domicile avec accès aux places dans la tribune;</a:t>
            </a: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Apéritif et collation offerts à la mi-temps, lors de chaque match à domicile, à l'Espace "Jacques Gobet »;</a:t>
            </a: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Invitation au Lunch des Sponsors et Parrains, une fois par mois durant la période du championnat dans un restaurant parrain du FC Bulle. Apéritif offert. Repas offert pour 2 personnes;</a:t>
            </a: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Inscription sur le site internet du FC Bulle (www.fcbulle.ch) et dans le programme des matchs à domicile en qualité de sponsor 1ère équipe;</a:t>
            </a: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Logo sur papier à lettre du FC Bulle;</a:t>
            </a: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Publicité sur tous les équipements (maillots ou shorts) de la 1ère équipe;</a:t>
            </a: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Panneaux 3m sur 0,80m autour du stade et sur le panneau digital LED de 32 m</a:t>
            </a:r>
            <a:r>
              <a:rPr lang="fr-FR" sz="1200" baseline="30000" dirty="0">
                <a:latin typeface="BentonSans Light" panose="02000503000000020004" pitchFamily="2" charset="0"/>
              </a:rPr>
              <a:t>2</a:t>
            </a:r>
            <a:r>
              <a:rPr lang="fr-FR" sz="1200" dirty="0">
                <a:latin typeface="BentonSans Light" panose="02000503000000020004" pitchFamily="2" charset="0"/>
              </a:rPr>
              <a:t>.</a:t>
            </a:r>
          </a:p>
          <a:p>
            <a:pPr algn="just"/>
            <a:endParaRPr lang="fr-FR" sz="1200" dirty="0">
              <a:latin typeface="BentonSans Light" panose="02000503000000020004" pitchFamily="2" charset="0"/>
            </a:endParaRPr>
          </a:p>
        </p:txBody>
      </p:sp>
      <p:pic>
        <p:nvPicPr>
          <p:cNvPr id="3" name="Picture 2">
            <a:extLst>
              <a:ext uri="{FF2B5EF4-FFF2-40B4-BE49-F238E27FC236}">
                <a16:creationId xmlns:a16="http://schemas.microsoft.com/office/drawing/2014/main" id="{22C46CEB-D176-B19D-68DB-34DDC4309009}"/>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t="24191" b="24191"/>
          <a:stretch/>
        </p:blipFill>
        <p:spPr>
          <a:xfrm>
            <a:off x="7184242" y="2361652"/>
            <a:ext cx="4588763" cy="2960758"/>
          </a:xfrm>
          <a:prstGeom prst="rect">
            <a:avLst/>
          </a:prstGeom>
        </p:spPr>
      </p:pic>
      <p:sp>
        <p:nvSpPr>
          <p:cNvPr id="7" name="TextBox 6">
            <a:extLst>
              <a:ext uri="{FF2B5EF4-FFF2-40B4-BE49-F238E27FC236}">
                <a16:creationId xmlns:a16="http://schemas.microsoft.com/office/drawing/2014/main" id="{2D692333-A337-C868-3E35-93A5A34D47BE}"/>
              </a:ext>
            </a:extLst>
          </p:cNvPr>
          <p:cNvSpPr txBox="1"/>
          <p:nvPr/>
        </p:nvSpPr>
        <p:spPr>
          <a:xfrm>
            <a:off x="10022442" y="5413507"/>
            <a:ext cx="1976591" cy="646331"/>
          </a:xfrm>
          <a:prstGeom prst="rect">
            <a:avLst/>
          </a:prstGeom>
          <a:noFill/>
        </p:spPr>
        <p:txBody>
          <a:bodyPr wrap="square">
            <a:spAutoFit/>
          </a:bodyPr>
          <a:lstStyle/>
          <a:p>
            <a:r>
              <a:rPr lang="fr-FR" sz="1200" dirty="0">
                <a:latin typeface="BentonSans Light" panose="02000503000000020004" pitchFamily="2" charset="0"/>
              </a:rPr>
              <a:t>Visibilité sur maillot</a:t>
            </a:r>
          </a:p>
          <a:p>
            <a:r>
              <a:rPr lang="fr-FR" sz="1200" dirty="0">
                <a:latin typeface="BentonSans Light" panose="02000503000000020004" pitchFamily="2" charset="0"/>
              </a:rPr>
              <a:t>(dos/manche) ou short sur maillot face</a:t>
            </a:r>
            <a:endParaRPr lang="en-CH" sz="1200" dirty="0">
              <a:latin typeface="BentonSans Light" panose="02000503000000020004" pitchFamily="2" charset="0"/>
            </a:endParaRPr>
          </a:p>
        </p:txBody>
      </p:sp>
      <p:grpSp>
        <p:nvGrpSpPr>
          <p:cNvPr id="8" name="Group 7">
            <a:extLst>
              <a:ext uri="{FF2B5EF4-FFF2-40B4-BE49-F238E27FC236}">
                <a16:creationId xmlns:a16="http://schemas.microsoft.com/office/drawing/2014/main" id="{5C5F8A43-855F-6F6B-66FC-94576993C8A7}"/>
              </a:ext>
            </a:extLst>
          </p:cNvPr>
          <p:cNvGrpSpPr/>
          <p:nvPr/>
        </p:nvGrpSpPr>
        <p:grpSpPr>
          <a:xfrm>
            <a:off x="11333798" y="264334"/>
            <a:ext cx="493190" cy="517252"/>
            <a:chOff x="10887472" y="180060"/>
            <a:chExt cx="904576" cy="904576"/>
          </a:xfrm>
        </p:grpSpPr>
        <p:sp>
          <p:nvSpPr>
            <p:cNvPr id="9" name="Oval 8">
              <a:extLst>
                <a:ext uri="{FF2B5EF4-FFF2-40B4-BE49-F238E27FC236}">
                  <a16:creationId xmlns:a16="http://schemas.microsoft.com/office/drawing/2014/main" id="{C0DA2F35-F892-6C36-8976-F0142CD027F3}"/>
                </a:ext>
              </a:extLst>
            </p:cNvPr>
            <p:cNvSpPr/>
            <p:nvPr/>
          </p:nvSpPr>
          <p:spPr>
            <a:xfrm>
              <a:off x="10887472" y="180060"/>
              <a:ext cx="904576" cy="9045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Lights On with solid fill">
              <a:extLst>
                <a:ext uri="{FF2B5EF4-FFF2-40B4-BE49-F238E27FC236}">
                  <a16:creationId xmlns:a16="http://schemas.microsoft.com/office/drawing/2014/main" id="{15624D79-DA10-671A-D935-1B771365D91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045299" y="332547"/>
              <a:ext cx="598698" cy="598698"/>
            </a:xfrm>
            <a:prstGeom prst="rect">
              <a:avLst/>
            </a:prstGeom>
          </p:spPr>
        </p:pic>
      </p:grpSp>
    </p:spTree>
    <p:extLst>
      <p:ext uri="{BB962C8B-B14F-4D97-AF65-F5344CB8AC3E}">
        <p14:creationId xmlns:p14="http://schemas.microsoft.com/office/powerpoint/2010/main" val="1340053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DFBEED6-A231-E542-B390-A0C582ADD05C}"/>
              </a:ext>
            </a:extLst>
          </p:cNvPr>
          <p:cNvSpPr/>
          <p:nvPr/>
        </p:nvSpPr>
        <p:spPr>
          <a:xfrm>
            <a:off x="448907" y="291869"/>
            <a:ext cx="7087316" cy="461665"/>
          </a:xfrm>
          <a:prstGeom prst="rect">
            <a:avLst/>
          </a:prstGeom>
        </p:spPr>
        <p:txBody>
          <a:bodyPr wrap="square">
            <a:spAutoFit/>
          </a:bodyPr>
          <a:lstStyle/>
          <a:p>
            <a:pPr marR="794090"/>
            <a:r>
              <a:rPr lang="fr-CH" sz="2400" dirty="0">
                <a:latin typeface="BentonSans Light" panose="02000503000000020004" pitchFamily="2" charset="0"/>
                <a:ea typeface="+mj-ea"/>
                <a:cs typeface="+mj-cs"/>
              </a:rPr>
              <a:t>Sponsor section juniors 1/2 </a:t>
            </a:r>
          </a:p>
        </p:txBody>
      </p:sp>
      <p:sp>
        <p:nvSpPr>
          <p:cNvPr id="2" name="Rectangle 1">
            <a:extLst>
              <a:ext uri="{FF2B5EF4-FFF2-40B4-BE49-F238E27FC236}">
                <a16:creationId xmlns:a16="http://schemas.microsoft.com/office/drawing/2014/main" id="{68E169A4-6E8E-84A4-84CA-46D4DEFDE421}"/>
              </a:ext>
            </a:extLst>
          </p:cNvPr>
          <p:cNvSpPr/>
          <p:nvPr/>
        </p:nvSpPr>
        <p:spPr>
          <a:xfrm>
            <a:off x="448907" y="871431"/>
            <a:ext cx="6537372" cy="5325369"/>
          </a:xfrm>
          <a:prstGeom prst="rect">
            <a:avLst/>
          </a:prstGeom>
        </p:spPr>
        <p:txBody>
          <a:bodyPr wrap="square">
            <a:spAutoFit/>
          </a:bodyPr>
          <a:lstStyle/>
          <a:p>
            <a:r>
              <a:rPr lang="fr-FR" sz="1200" b="1" i="1" dirty="0">
                <a:latin typeface="BentonSans Light" panose="02000503000000020004" pitchFamily="2" charset="0"/>
              </a:rPr>
              <a:t>Sponsor juniors OR</a:t>
            </a:r>
          </a:p>
          <a:p>
            <a:r>
              <a:rPr lang="fr-FR" sz="1200" b="1" i="1" dirty="0">
                <a:latin typeface="BentonSans Light" panose="02000503000000020004" pitchFamily="2" charset="0"/>
              </a:rPr>
              <a:t>    Tarif  :  CHF 10'000.-  (H.T.)		Visibilité sur maillot des équipements juniors</a:t>
            </a:r>
          </a:p>
          <a:p>
            <a:endParaRPr lang="fr-FR" sz="1200" b="1" i="1" dirty="0">
              <a:latin typeface="BentonSans Light" panose="02000503000000020004" pitchFamily="2" charset="0"/>
            </a:endParaRPr>
          </a:p>
          <a:p>
            <a:r>
              <a:rPr lang="fr-FR" sz="1200" b="1" i="1" dirty="0">
                <a:latin typeface="BentonSans Light" panose="02000503000000020004" pitchFamily="2" charset="0"/>
              </a:rPr>
              <a:t>Sponsor juniors Argent</a:t>
            </a:r>
          </a:p>
          <a:p>
            <a:r>
              <a:rPr lang="fr-FR" sz="1200" b="1" i="1" dirty="0">
                <a:latin typeface="BentonSans Light" panose="02000503000000020004" pitchFamily="2" charset="0"/>
              </a:rPr>
              <a:t>    Tarif  :  CHF 5'000.-  (H.T.)		Visibilité sur short des équipements juniors</a:t>
            </a:r>
          </a:p>
          <a:p>
            <a:endParaRPr lang="fr-FR" sz="1200" dirty="0">
              <a:latin typeface="BentonSans Light" panose="02000503000000020004" pitchFamily="2" charset="0"/>
            </a:endParaRPr>
          </a:p>
          <a:p>
            <a:pPr algn="just">
              <a:lnSpc>
                <a:spcPct val="150000"/>
              </a:lnSpc>
            </a:pPr>
            <a:r>
              <a:rPr lang="fr-FR" sz="1200" b="1" dirty="0">
                <a:latin typeface="BentonSans Light" panose="02000503000000020004" pitchFamily="2" charset="0"/>
              </a:rPr>
              <a:t>Contre-prestations</a:t>
            </a:r>
          </a:p>
          <a:p>
            <a:pPr algn="just">
              <a:lnSpc>
                <a:spcPct val="150000"/>
              </a:lnSpc>
            </a:pPr>
            <a:endParaRPr lang="fr-FR" sz="1200" dirty="0">
              <a:latin typeface="BentonSans Light" panose="02000503000000020004" pitchFamily="2" charset="0"/>
            </a:endParaRP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5 cartes d'entrée libre pour 2 personnes pour tous les matchs de championnat du FC Bulle à domicile avec accès aux places dans la tribune;</a:t>
            </a: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Apéritif et collation offerts à la mi-temps, lors de chaque match à domicile, à l'Espace "Jacques Gobet »;</a:t>
            </a: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Invitation au Lunch des Sponsors et Parrains, une fois par mois durant la période du championnat dans un restaurant parrain du FC Bulle. Apéritif offert. Repas offert pour 2 personnes (Sponsor OR);</a:t>
            </a: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Inscription sur le site internet du FC Bulle (www.fcbulle.ch) et dans le programme des matchs à domicile en qualité de sponsor juniors;</a:t>
            </a: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Publicité sur les nouveaux équipements des équipes juniors;</a:t>
            </a: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Logo sur papier à lettre FC Bulle et imprimés section juniors;</a:t>
            </a: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Panneaux 3m sur 0,80m autour du stade et sur le panneau digital LED de 32 m2.</a:t>
            </a:r>
          </a:p>
          <a:p>
            <a:pPr marL="171450" indent="-171450" algn="just">
              <a:lnSpc>
                <a:spcPct val="150000"/>
              </a:lnSpc>
              <a:buFont typeface="Arial" panose="020B0604020202020204" pitchFamily="34" charset="0"/>
              <a:buChar char="•"/>
            </a:pPr>
            <a:endParaRPr lang="fr-FR" sz="1200" dirty="0">
              <a:latin typeface="BentonSans Light" panose="02000503000000020004" pitchFamily="2" charset="0"/>
            </a:endParaRPr>
          </a:p>
        </p:txBody>
      </p:sp>
      <p:pic>
        <p:nvPicPr>
          <p:cNvPr id="3" name="Picture 2">
            <a:extLst>
              <a:ext uri="{FF2B5EF4-FFF2-40B4-BE49-F238E27FC236}">
                <a16:creationId xmlns:a16="http://schemas.microsoft.com/office/drawing/2014/main" id="{22C46CEB-D176-B19D-68DB-34DDC4309009}"/>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t="24191" b="24191"/>
          <a:stretch/>
        </p:blipFill>
        <p:spPr>
          <a:xfrm>
            <a:off x="7184242" y="2361652"/>
            <a:ext cx="4588763" cy="2960758"/>
          </a:xfrm>
          <a:prstGeom prst="rect">
            <a:avLst/>
          </a:prstGeom>
        </p:spPr>
      </p:pic>
      <p:grpSp>
        <p:nvGrpSpPr>
          <p:cNvPr id="8" name="Group 7">
            <a:extLst>
              <a:ext uri="{FF2B5EF4-FFF2-40B4-BE49-F238E27FC236}">
                <a16:creationId xmlns:a16="http://schemas.microsoft.com/office/drawing/2014/main" id="{5C5F8A43-855F-6F6B-66FC-94576993C8A7}"/>
              </a:ext>
            </a:extLst>
          </p:cNvPr>
          <p:cNvGrpSpPr/>
          <p:nvPr/>
        </p:nvGrpSpPr>
        <p:grpSpPr>
          <a:xfrm>
            <a:off x="11333798" y="264334"/>
            <a:ext cx="493190" cy="517252"/>
            <a:chOff x="10887472" y="180060"/>
            <a:chExt cx="904576" cy="904576"/>
          </a:xfrm>
        </p:grpSpPr>
        <p:sp>
          <p:nvSpPr>
            <p:cNvPr id="9" name="Oval 8">
              <a:extLst>
                <a:ext uri="{FF2B5EF4-FFF2-40B4-BE49-F238E27FC236}">
                  <a16:creationId xmlns:a16="http://schemas.microsoft.com/office/drawing/2014/main" id="{C0DA2F35-F892-6C36-8976-F0142CD027F3}"/>
                </a:ext>
              </a:extLst>
            </p:cNvPr>
            <p:cNvSpPr/>
            <p:nvPr/>
          </p:nvSpPr>
          <p:spPr>
            <a:xfrm>
              <a:off x="10887472" y="180060"/>
              <a:ext cx="904576" cy="9045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Lights On with solid fill">
              <a:extLst>
                <a:ext uri="{FF2B5EF4-FFF2-40B4-BE49-F238E27FC236}">
                  <a16:creationId xmlns:a16="http://schemas.microsoft.com/office/drawing/2014/main" id="{15624D79-DA10-671A-D935-1B771365D91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045299" y="332547"/>
              <a:ext cx="598698" cy="598698"/>
            </a:xfrm>
            <a:prstGeom prst="rect">
              <a:avLst/>
            </a:prstGeom>
          </p:spPr>
        </p:pic>
      </p:grpSp>
      <p:sp>
        <p:nvSpPr>
          <p:cNvPr id="5" name="TextBox 4">
            <a:extLst>
              <a:ext uri="{FF2B5EF4-FFF2-40B4-BE49-F238E27FC236}">
                <a16:creationId xmlns:a16="http://schemas.microsoft.com/office/drawing/2014/main" id="{8BC917E1-9100-9F4D-BF60-34E3056C7E3D}"/>
              </a:ext>
            </a:extLst>
          </p:cNvPr>
          <p:cNvSpPr txBox="1"/>
          <p:nvPr/>
        </p:nvSpPr>
        <p:spPr>
          <a:xfrm>
            <a:off x="5900840" y="6455166"/>
            <a:ext cx="6656148" cy="276999"/>
          </a:xfrm>
          <a:prstGeom prst="rect">
            <a:avLst/>
          </a:prstGeom>
          <a:noFill/>
        </p:spPr>
        <p:txBody>
          <a:bodyPr wrap="square">
            <a:spAutoFit/>
          </a:bodyPr>
          <a:lstStyle/>
          <a:p>
            <a:r>
              <a:rPr lang="fr-FR" sz="1200" b="1" i="1" u="sng" dirty="0">
                <a:latin typeface="BentonSans Light" panose="02000503000000020004" pitchFamily="2" charset="0"/>
              </a:rPr>
              <a:t>Les sponsorings juniors sont entièrement dédiés au fonctionnement de la section juniors.</a:t>
            </a:r>
          </a:p>
        </p:txBody>
      </p:sp>
    </p:spTree>
    <p:extLst>
      <p:ext uri="{BB962C8B-B14F-4D97-AF65-F5344CB8AC3E}">
        <p14:creationId xmlns:p14="http://schemas.microsoft.com/office/powerpoint/2010/main" val="2944097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DFBEED6-A231-E542-B390-A0C582ADD05C}"/>
              </a:ext>
            </a:extLst>
          </p:cNvPr>
          <p:cNvSpPr/>
          <p:nvPr/>
        </p:nvSpPr>
        <p:spPr>
          <a:xfrm>
            <a:off x="448907" y="291869"/>
            <a:ext cx="7087316" cy="461665"/>
          </a:xfrm>
          <a:prstGeom prst="rect">
            <a:avLst/>
          </a:prstGeom>
        </p:spPr>
        <p:txBody>
          <a:bodyPr wrap="square">
            <a:spAutoFit/>
          </a:bodyPr>
          <a:lstStyle/>
          <a:p>
            <a:pPr marR="794090"/>
            <a:r>
              <a:rPr lang="fr-CH" sz="2400" dirty="0">
                <a:latin typeface="BentonSans Light" panose="02000503000000020004" pitchFamily="2" charset="0"/>
                <a:ea typeface="+mj-ea"/>
                <a:cs typeface="+mj-cs"/>
              </a:rPr>
              <a:t>Sponsor section juniors 2/2 </a:t>
            </a:r>
          </a:p>
        </p:txBody>
      </p:sp>
      <p:sp>
        <p:nvSpPr>
          <p:cNvPr id="2" name="Rectangle 1">
            <a:extLst>
              <a:ext uri="{FF2B5EF4-FFF2-40B4-BE49-F238E27FC236}">
                <a16:creationId xmlns:a16="http://schemas.microsoft.com/office/drawing/2014/main" id="{68E169A4-6E8E-84A4-84CA-46D4DEFDE421}"/>
              </a:ext>
            </a:extLst>
          </p:cNvPr>
          <p:cNvSpPr/>
          <p:nvPr/>
        </p:nvSpPr>
        <p:spPr>
          <a:xfrm>
            <a:off x="448907" y="1384548"/>
            <a:ext cx="6537372" cy="4217373"/>
          </a:xfrm>
          <a:prstGeom prst="rect">
            <a:avLst/>
          </a:prstGeom>
        </p:spPr>
        <p:txBody>
          <a:bodyPr wrap="square">
            <a:spAutoFit/>
          </a:bodyPr>
          <a:lstStyle/>
          <a:p>
            <a:r>
              <a:rPr lang="fr-FR" sz="1200" b="1" i="1" dirty="0">
                <a:latin typeface="BentonSans Light" panose="02000503000000020004" pitchFamily="2" charset="0"/>
              </a:rPr>
              <a:t>Sponsor juniors Bronze</a:t>
            </a:r>
          </a:p>
          <a:p>
            <a:r>
              <a:rPr lang="fr-FR" sz="1200" b="1" i="1" dirty="0">
                <a:latin typeface="BentonSans Light" panose="02000503000000020004" pitchFamily="2" charset="0"/>
              </a:rPr>
              <a:t>    Tarif  :  CHF 2'000.-  (H.T.)</a:t>
            </a:r>
          </a:p>
          <a:p>
            <a:endParaRPr lang="fr-FR" sz="1200" dirty="0">
              <a:latin typeface="BentonSans Light" panose="02000503000000020004" pitchFamily="2" charset="0"/>
            </a:endParaRPr>
          </a:p>
          <a:p>
            <a:pPr algn="just">
              <a:lnSpc>
                <a:spcPct val="150000"/>
              </a:lnSpc>
            </a:pPr>
            <a:r>
              <a:rPr lang="fr-FR" sz="1200" b="1" dirty="0">
                <a:latin typeface="BentonSans Light" panose="02000503000000020004" pitchFamily="2" charset="0"/>
              </a:rPr>
              <a:t>Contre-prestations</a:t>
            </a:r>
          </a:p>
          <a:p>
            <a:pPr algn="just">
              <a:lnSpc>
                <a:spcPct val="150000"/>
              </a:lnSpc>
            </a:pPr>
            <a:endParaRPr lang="fr-FR" sz="1200" dirty="0">
              <a:latin typeface="BentonSans Light" panose="02000503000000020004" pitchFamily="2" charset="0"/>
            </a:endParaRP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1 carte d'entrée libre pour 2 personnes pour tous les matchs de championnat du FC Bulle à domicile avec accès aux places dans la tribune;</a:t>
            </a: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Apéritif et collation offerts à la mi-temps, lors de chaque match à domicile, à l'Espace "Jacques Gobet »;</a:t>
            </a: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Invitation au Lunch des Sponsors et Parrains, une fois par mois durant la période du championnat dans un restaurant parrain du FC Bulle. Apéritif offert; </a:t>
            </a: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Inscription sur le site internet du FC Bulle (www.fcbulle.ch) et dans le programme des matchs à domicile en qualité de sponsor juniors;</a:t>
            </a: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Panneau publicitaire 3m sur 0,80m sur terrain 2 (juniors);</a:t>
            </a: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Logo sur imprimés section juniors.</a:t>
            </a:r>
          </a:p>
          <a:p>
            <a:pPr marL="171450" indent="-171450" algn="just">
              <a:lnSpc>
                <a:spcPct val="150000"/>
              </a:lnSpc>
              <a:buFont typeface="Arial" panose="020B0604020202020204" pitchFamily="34" charset="0"/>
              <a:buChar char="•"/>
            </a:pPr>
            <a:endParaRPr lang="fr-FR" sz="1200" dirty="0">
              <a:latin typeface="BentonSans Light" panose="02000503000000020004" pitchFamily="2" charset="0"/>
            </a:endParaRPr>
          </a:p>
        </p:txBody>
      </p:sp>
      <p:grpSp>
        <p:nvGrpSpPr>
          <p:cNvPr id="8" name="Group 7">
            <a:extLst>
              <a:ext uri="{FF2B5EF4-FFF2-40B4-BE49-F238E27FC236}">
                <a16:creationId xmlns:a16="http://schemas.microsoft.com/office/drawing/2014/main" id="{5C5F8A43-855F-6F6B-66FC-94576993C8A7}"/>
              </a:ext>
            </a:extLst>
          </p:cNvPr>
          <p:cNvGrpSpPr/>
          <p:nvPr/>
        </p:nvGrpSpPr>
        <p:grpSpPr>
          <a:xfrm>
            <a:off x="11333798" y="264334"/>
            <a:ext cx="493190" cy="517252"/>
            <a:chOff x="10887472" y="180060"/>
            <a:chExt cx="904576" cy="904576"/>
          </a:xfrm>
        </p:grpSpPr>
        <p:sp>
          <p:nvSpPr>
            <p:cNvPr id="9" name="Oval 8">
              <a:extLst>
                <a:ext uri="{FF2B5EF4-FFF2-40B4-BE49-F238E27FC236}">
                  <a16:creationId xmlns:a16="http://schemas.microsoft.com/office/drawing/2014/main" id="{C0DA2F35-F892-6C36-8976-F0142CD027F3}"/>
                </a:ext>
              </a:extLst>
            </p:cNvPr>
            <p:cNvSpPr/>
            <p:nvPr/>
          </p:nvSpPr>
          <p:spPr>
            <a:xfrm>
              <a:off x="10887472" y="180060"/>
              <a:ext cx="904576" cy="9045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Lights On with solid fill">
              <a:extLst>
                <a:ext uri="{FF2B5EF4-FFF2-40B4-BE49-F238E27FC236}">
                  <a16:creationId xmlns:a16="http://schemas.microsoft.com/office/drawing/2014/main" id="{15624D79-DA10-671A-D935-1B771365D91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45299" y="332547"/>
              <a:ext cx="598698" cy="598698"/>
            </a:xfrm>
            <a:prstGeom prst="rect">
              <a:avLst/>
            </a:prstGeom>
          </p:spPr>
        </p:pic>
      </p:grpSp>
      <p:sp>
        <p:nvSpPr>
          <p:cNvPr id="5" name="TextBox 4">
            <a:extLst>
              <a:ext uri="{FF2B5EF4-FFF2-40B4-BE49-F238E27FC236}">
                <a16:creationId xmlns:a16="http://schemas.microsoft.com/office/drawing/2014/main" id="{8BC917E1-9100-9F4D-BF60-34E3056C7E3D}"/>
              </a:ext>
            </a:extLst>
          </p:cNvPr>
          <p:cNvSpPr txBox="1"/>
          <p:nvPr/>
        </p:nvSpPr>
        <p:spPr>
          <a:xfrm>
            <a:off x="5900840" y="6455166"/>
            <a:ext cx="6656148" cy="276999"/>
          </a:xfrm>
          <a:prstGeom prst="rect">
            <a:avLst/>
          </a:prstGeom>
          <a:noFill/>
        </p:spPr>
        <p:txBody>
          <a:bodyPr wrap="square">
            <a:spAutoFit/>
          </a:bodyPr>
          <a:lstStyle/>
          <a:p>
            <a:r>
              <a:rPr lang="fr-FR" sz="1200" b="1" i="1" u="sng" dirty="0">
                <a:latin typeface="BentonSans Light" panose="02000503000000020004" pitchFamily="2" charset="0"/>
              </a:rPr>
              <a:t>Les sponsorings juniors sont entièrement dédiés au fonctionnement de la section juniors.</a:t>
            </a:r>
          </a:p>
        </p:txBody>
      </p:sp>
      <p:pic>
        <p:nvPicPr>
          <p:cNvPr id="6" name="Picture 5">
            <a:extLst>
              <a:ext uri="{FF2B5EF4-FFF2-40B4-BE49-F238E27FC236}">
                <a16:creationId xmlns:a16="http://schemas.microsoft.com/office/drawing/2014/main" id="{8F2F81B0-22D2-3801-E099-E5D619A40293}"/>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3000"/>
                    </a14:imgEffect>
                  </a14:imgLayer>
                </a14:imgProps>
              </a:ext>
            </a:extLst>
          </a:blip>
          <a:srcRect l="9555" r="4433" b="14859"/>
          <a:stretch/>
        </p:blipFill>
        <p:spPr>
          <a:xfrm>
            <a:off x="7651797" y="2223504"/>
            <a:ext cx="3928596" cy="2591897"/>
          </a:xfrm>
          <a:prstGeom prst="rect">
            <a:avLst/>
          </a:prstGeom>
        </p:spPr>
      </p:pic>
      <p:sp>
        <p:nvSpPr>
          <p:cNvPr id="12" name="TextBox 11">
            <a:extLst>
              <a:ext uri="{FF2B5EF4-FFF2-40B4-BE49-F238E27FC236}">
                <a16:creationId xmlns:a16="http://schemas.microsoft.com/office/drawing/2014/main" id="{70383969-6E3F-16F7-3929-C110AF7D8C22}"/>
              </a:ext>
            </a:extLst>
          </p:cNvPr>
          <p:cNvSpPr txBox="1"/>
          <p:nvPr/>
        </p:nvSpPr>
        <p:spPr>
          <a:xfrm>
            <a:off x="7651797" y="4857971"/>
            <a:ext cx="4026325" cy="646331"/>
          </a:xfrm>
          <a:prstGeom prst="rect">
            <a:avLst/>
          </a:prstGeom>
          <a:noFill/>
        </p:spPr>
        <p:txBody>
          <a:bodyPr wrap="square">
            <a:spAutoFit/>
          </a:bodyPr>
          <a:lstStyle/>
          <a:p>
            <a:r>
              <a:rPr lang="fr-FR" sz="1200" dirty="0">
                <a:latin typeface="BentonSans Light" panose="02000503000000020004" pitchFamily="2" charset="0"/>
              </a:rPr>
              <a:t>Visibilité sur terrain 2 (panneaux publicitaires) et sur 				imprimés de la section juniors</a:t>
            </a:r>
          </a:p>
        </p:txBody>
      </p:sp>
    </p:spTree>
    <p:extLst>
      <p:ext uri="{BB962C8B-B14F-4D97-AF65-F5344CB8AC3E}">
        <p14:creationId xmlns:p14="http://schemas.microsoft.com/office/powerpoint/2010/main" val="2841425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DFBEED6-A231-E542-B390-A0C582ADD05C}"/>
              </a:ext>
            </a:extLst>
          </p:cNvPr>
          <p:cNvSpPr/>
          <p:nvPr/>
        </p:nvSpPr>
        <p:spPr>
          <a:xfrm>
            <a:off x="494533" y="408736"/>
            <a:ext cx="7087316" cy="461665"/>
          </a:xfrm>
          <a:prstGeom prst="rect">
            <a:avLst/>
          </a:prstGeom>
        </p:spPr>
        <p:txBody>
          <a:bodyPr wrap="square">
            <a:spAutoFit/>
          </a:bodyPr>
          <a:lstStyle/>
          <a:p>
            <a:pPr marR="794090"/>
            <a:r>
              <a:rPr lang="fr-CH" sz="2400" dirty="0">
                <a:latin typeface="BentonSans Light" panose="02000503000000020004" pitchFamily="2" charset="0"/>
                <a:ea typeface="+mj-ea"/>
                <a:cs typeface="+mj-cs"/>
              </a:rPr>
              <a:t>Parrain</a:t>
            </a:r>
          </a:p>
        </p:txBody>
      </p:sp>
      <p:sp>
        <p:nvSpPr>
          <p:cNvPr id="2" name="Rectangle 1">
            <a:extLst>
              <a:ext uri="{FF2B5EF4-FFF2-40B4-BE49-F238E27FC236}">
                <a16:creationId xmlns:a16="http://schemas.microsoft.com/office/drawing/2014/main" id="{68E169A4-6E8E-84A4-84CA-46D4DEFDE421}"/>
              </a:ext>
            </a:extLst>
          </p:cNvPr>
          <p:cNvSpPr/>
          <p:nvPr/>
        </p:nvSpPr>
        <p:spPr>
          <a:xfrm>
            <a:off x="422170" y="1086962"/>
            <a:ext cx="6762072" cy="5170646"/>
          </a:xfrm>
          <a:prstGeom prst="rect">
            <a:avLst/>
          </a:prstGeom>
        </p:spPr>
        <p:txBody>
          <a:bodyPr wrap="square">
            <a:spAutoFit/>
          </a:bodyPr>
          <a:lstStyle/>
          <a:p>
            <a:r>
              <a:rPr lang="fr-FR" sz="1200" b="1" i="1" dirty="0">
                <a:latin typeface="BentonSans Light" panose="02000503000000020004" pitchFamily="2" charset="0"/>
              </a:rPr>
              <a:t>Tarif  :   	CHF  1’650.00 (HT)    parrain avec logo recto-verso sur barrière </a:t>
            </a:r>
            <a:r>
              <a:rPr lang="fr-FR" sz="1200" b="1" i="1" dirty="0" err="1">
                <a:latin typeface="BentonSans Light" panose="02000503000000020004" pitchFamily="2" charset="0"/>
              </a:rPr>
              <a:t>vauban</a:t>
            </a:r>
            <a:r>
              <a:rPr lang="fr-FR" sz="1200" b="1" i="1" dirty="0">
                <a:latin typeface="BentonSans Light" panose="02000503000000020004" pitchFamily="2" charset="0"/>
              </a:rPr>
              <a:t>.</a:t>
            </a:r>
          </a:p>
          <a:p>
            <a:endParaRPr lang="fr-FR" sz="1200" b="1" i="1" dirty="0">
              <a:latin typeface="BentonSans Light" panose="02000503000000020004" pitchFamily="2" charset="0"/>
            </a:endParaRPr>
          </a:p>
          <a:p>
            <a:r>
              <a:rPr lang="fr-FR" sz="1200" b="1" i="1" dirty="0">
                <a:latin typeface="BentonSans Light" panose="02000503000000020004" pitchFamily="2" charset="0"/>
              </a:rPr>
              <a:t>	CHF  2’750.00 (HT)    parrain avec logo sur panneau 3 m sur 0,80 m 		            	           sur terrain principal.</a:t>
            </a:r>
          </a:p>
          <a:p>
            <a:endParaRPr lang="fr-FR" sz="1200" b="1" i="1" dirty="0">
              <a:latin typeface="BentonSans Light" panose="02000503000000020004" pitchFamily="2" charset="0"/>
            </a:endParaRPr>
          </a:p>
          <a:p>
            <a:r>
              <a:rPr lang="fr-FR" sz="1200" b="1" i="1" dirty="0">
                <a:latin typeface="BentonSans Light" panose="02000503000000020004" pitchFamily="2" charset="0"/>
              </a:rPr>
              <a:t>	CHF  3’250.00 (HT)    parrain avec logo sur panneau digital LED de 32 m</a:t>
            </a:r>
            <a:r>
              <a:rPr lang="fr-FR" sz="1200" b="1" i="1" baseline="30000" dirty="0">
                <a:latin typeface="BentonSans Light" panose="02000503000000020004" pitchFamily="2" charset="0"/>
              </a:rPr>
              <a:t>2</a:t>
            </a:r>
            <a:r>
              <a:rPr lang="fr-FR" sz="1200" b="1" i="1" dirty="0">
                <a:latin typeface="BentonSans Light" panose="02000503000000020004" pitchFamily="2" charset="0"/>
              </a:rPr>
              <a:t>.</a:t>
            </a:r>
          </a:p>
          <a:p>
            <a:endParaRPr lang="fr-FR" sz="1200" b="1" i="1" dirty="0">
              <a:latin typeface="BentonSans Light" panose="02000503000000020004" pitchFamily="2" charset="0"/>
            </a:endParaRPr>
          </a:p>
          <a:p>
            <a:r>
              <a:rPr lang="fr-FR" sz="1200" b="1" i="1" dirty="0">
                <a:latin typeface="BentonSans Light" panose="02000503000000020004" pitchFamily="2" charset="0"/>
              </a:rPr>
              <a:t>	CHF  3’950.00 (HT)    parrain avec logo sur panneaux 3m sur 0,80m et digital.</a:t>
            </a:r>
          </a:p>
          <a:p>
            <a:endParaRPr lang="fr-FR" sz="1200" b="1" i="1" dirty="0">
              <a:latin typeface="BentonSans Light" panose="02000503000000020004" pitchFamily="2" charset="0"/>
            </a:endParaRPr>
          </a:p>
          <a:p>
            <a:endParaRPr lang="fr-FR" sz="1200" dirty="0">
              <a:latin typeface="BentonSans Light" panose="02000503000000020004" pitchFamily="2" charset="0"/>
            </a:endParaRPr>
          </a:p>
          <a:p>
            <a:pPr algn="just">
              <a:lnSpc>
                <a:spcPct val="150000"/>
              </a:lnSpc>
            </a:pPr>
            <a:r>
              <a:rPr lang="fr-FR" sz="1200" b="1" dirty="0">
                <a:latin typeface="BentonSans Light" panose="02000503000000020004" pitchFamily="2" charset="0"/>
              </a:rPr>
              <a:t>Contre-prestations</a:t>
            </a:r>
          </a:p>
          <a:p>
            <a:pPr algn="just">
              <a:lnSpc>
                <a:spcPct val="150000"/>
              </a:lnSpc>
            </a:pPr>
            <a:endParaRPr lang="fr-FR" sz="1200" dirty="0">
              <a:latin typeface="BentonSans Light" panose="02000503000000020004" pitchFamily="2" charset="0"/>
            </a:endParaRP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2 cartes d'entrée libre pour 2 personnes pour tous les matchs de championnat du FC Bulle à domicile avec accès aux places dans la tribune;</a:t>
            </a: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Apéritif et collation offerts à la mi-temps, lors de chaque match à domicile, à l'Espace "Jacques Gobet »;</a:t>
            </a: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Invitation au Lunch des Sponsors et Parrains, une fois par mois durant la période du championnat dans un restaurant parrain du FC Bulle. Apéritif offert. Le repas (forfait de CHF 55.00/personne) est à la charge des participants;</a:t>
            </a:r>
          </a:p>
          <a:p>
            <a:pPr marL="171450" indent="-171450" algn="just">
              <a:lnSpc>
                <a:spcPct val="150000"/>
              </a:lnSpc>
              <a:buFont typeface="Arial" panose="020B0604020202020204" pitchFamily="34" charset="0"/>
              <a:buChar char="•"/>
            </a:pPr>
            <a:r>
              <a:rPr lang="fr-FR" sz="1200" dirty="0">
                <a:latin typeface="BentonSans Light" panose="02000503000000020004" pitchFamily="2" charset="0"/>
              </a:rPr>
              <a:t>Inscription sur le site internet du FC Bulle (www.fcbulle.ch) et dans le programme des matchs à domicile.</a:t>
            </a:r>
          </a:p>
          <a:p>
            <a:pPr algn="just"/>
            <a:endParaRPr lang="fr-FR" sz="1200" dirty="0">
              <a:latin typeface="BentonSans Light" panose="02000503000000020004" pitchFamily="2" charset="0"/>
            </a:endParaRPr>
          </a:p>
        </p:txBody>
      </p:sp>
      <p:pic>
        <p:nvPicPr>
          <p:cNvPr id="3" name="Picture 2">
            <a:extLst>
              <a:ext uri="{FF2B5EF4-FFF2-40B4-BE49-F238E27FC236}">
                <a16:creationId xmlns:a16="http://schemas.microsoft.com/office/drawing/2014/main" id="{22C46CEB-D176-B19D-68DB-34DDC4309009}"/>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t="17739" b="17739"/>
          <a:stretch/>
        </p:blipFill>
        <p:spPr>
          <a:xfrm>
            <a:off x="7350496" y="2361652"/>
            <a:ext cx="4588763" cy="2960758"/>
          </a:xfrm>
          <a:prstGeom prst="rect">
            <a:avLst/>
          </a:prstGeom>
        </p:spPr>
      </p:pic>
      <p:grpSp>
        <p:nvGrpSpPr>
          <p:cNvPr id="8" name="Group 7">
            <a:extLst>
              <a:ext uri="{FF2B5EF4-FFF2-40B4-BE49-F238E27FC236}">
                <a16:creationId xmlns:a16="http://schemas.microsoft.com/office/drawing/2014/main" id="{5C5F8A43-855F-6F6B-66FC-94576993C8A7}"/>
              </a:ext>
            </a:extLst>
          </p:cNvPr>
          <p:cNvGrpSpPr/>
          <p:nvPr/>
        </p:nvGrpSpPr>
        <p:grpSpPr>
          <a:xfrm>
            <a:off x="11333798" y="264334"/>
            <a:ext cx="493190" cy="517252"/>
            <a:chOff x="10887472" y="180060"/>
            <a:chExt cx="904576" cy="904576"/>
          </a:xfrm>
        </p:grpSpPr>
        <p:sp>
          <p:nvSpPr>
            <p:cNvPr id="9" name="Oval 8">
              <a:extLst>
                <a:ext uri="{FF2B5EF4-FFF2-40B4-BE49-F238E27FC236}">
                  <a16:creationId xmlns:a16="http://schemas.microsoft.com/office/drawing/2014/main" id="{C0DA2F35-F892-6C36-8976-F0142CD027F3}"/>
                </a:ext>
              </a:extLst>
            </p:cNvPr>
            <p:cNvSpPr/>
            <p:nvPr/>
          </p:nvSpPr>
          <p:spPr>
            <a:xfrm>
              <a:off x="10887472" y="180060"/>
              <a:ext cx="904576" cy="9045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Lights On with solid fill">
              <a:extLst>
                <a:ext uri="{FF2B5EF4-FFF2-40B4-BE49-F238E27FC236}">
                  <a16:creationId xmlns:a16="http://schemas.microsoft.com/office/drawing/2014/main" id="{15624D79-DA10-671A-D935-1B771365D91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045299" y="332547"/>
              <a:ext cx="598698" cy="598698"/>
            </a:xfrm>
            <a:prstGeom prst="rect">
              <a:avLst/>
            </a:prstGeom>
          </p:spPr>
        </p:pic>
      </p:grpSp>
    </p:spTree>
    <p:extLst>
      <p:ext uri="{BB962C8B-B14F-4D97-AF65-F5344CB8AC3E}">
        <p14:creationId xmlns:p14="http://schemas.microsoft.com/office/powerpoint/2010/main" val="67949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DFBEED6-A231-E542-B390-A0C582ADD05C}"/>
              </a:ext>
            </a:extLst>
          </p:cNvPr>
          <p:cNvSpPr/>
          <p:nvPr/>
        </p:nvSpPr>
        <p:spPr>
          <a:xfrm>
            <a:off x="494533" y="408736"/>
            <a:ext cx="7087316" cy="461665"/>
          </a:xfrm>
          <a:prstGeom prst="rect">
            <a:avLst/>
          </a:prstGeom>
        </p:spPr>
        <p:txBody>
          <a:bodyPr wrap="square">
            <a:spAutoFit/>
          </a:bodyPr>
          <a:lstStyle/>
          <a:p>
            <a:pPr marR="794090"/>
            <a:r>
              <a:rPr lang="fr-FR" sz="2400" dirty="0">
                <a:latin typeface="BentonSans Light" panose="02000503000000020004" pitchFamily="2" charset="0"/>
                <a:ea typeface="+mj-ea"/>
                <a:cs typeface="+mj-cs"/>
              </a:rPr>
              <a:t>Supporter (Abonnement) </a:t>
            </a:r>
            <a:endParaRPr lang="fr-CH" sz="2400" dirty="0">
              <a:latin typeface="BentonSans Light" panose="02000503000000020004" pitchFamily="2" charset="0"/>
              <a:ea typeface="+mj-ea"/>
              <a:cs typeface="+mj-cs"/>
            </a:endParaRPr>
          </a:p>
        </p:txBody>
      </p:sp>
      <p:sp>
        <p:nvSpPr>
          <p:cNvPr id="2" name="Rectangle 1">
            <a:extLst>
              <a:ext uri="{FF2B5EF4-FFF2-40B4-BE49-F238E27FC236}">
                <a16:creationId xmlns:a16="http://schemas.microsoft.com/office/drawing/2014/main" id="{68E169A4-6E8E-84A4-84CA-46D4DEFDE421}"/>
              </a:ext>
            </a:extLst>
          </p:cNvPr>
          <p:cNvSpPr/>
          <p:nvPr/>
        </p:nvSpPr>
        <p:spPr>
          <a:xfrm>
            <a:off x="494533" y="2231606"/>
            <a:ext cx="6439119" cy="1815882"/>
          </a:xfrm>
          <a:prstGeom prst="rect">
            <a:avLst/>
          </a:prstGeom>
        </p:spPr>
        <p:txBody>
          <a:bodyPr wrap="square">
            <a:spAutoFit/>
          </a:bodyPr>
          <a:lstStyle/>
          <a:p>
            <a:r>
              <a:rPr lang="fr-FR" sz="1400" b="1" dirty="0">
                <a:latin typeface="BentonSans Light" panose="02000503000000020004" pitchFamily="2" charset="0"/>
              </a:rPr>
              <a:t>Supporter   FC Bulle</a:t>
            </a:r>
          </a:p>
          <a:p>
            <a:endParaRPr lang="fr-FR" sz="1400" b="1" dirty="0">
              <a:latin typeface="BentonSans Light" panose="02000503000000020004" pitchFamily="2" charset="0"/>
            </a:endParaRPr>
          </a:p>
          <a:p>
            <a:r>
              <a:rPr lang="fr-FR" sz="1400" dirty="0">
                <a:latin typeface="BentonSans Light" panose="02000503000000020004" pitchFamily="2" charset="0"/>
              </a:rPr>
              <a:t>Abonnement individuel, adulte 		CHF 180.00 TTC</a:t>
            </a:r>
          </a:p>
          <a:p>
            <a:r>
              <a:rPr lang="fr-FR" sz="1400" dirty="0">
                <a:latin typeface="BentonSans Light" panose="02000503000000020004" pitchFamily="2" charset="0"/>
              </a:rPr>
              <a:t>Abonnement individuel (AVS-AI-Etudiant)	CHF 140.00 TTC</a:t>
            </a:r>
          </a:p>
          <a:p>
            <a:r>
              <a:rPr lang="fr-FR" sz="1400" dirty="0">
                <a:latin typeface="BentonSans Light" panose="02000503000000020004" pitchFamily="2" charset="0"/>
              </a:rPr>
              <a:t>Abonnement couple 			CHF 260.00 TTC</a:t>
            </a:r>
          </a:p>
          <a:p>
            <a:endParaRPr lang="fr-FR" sz="1400" dirty="0">
              <a:latin typeface="BentonSans Light" panose="02000503000000020004" pitchFamily="2" charset="0"/>
            </a:endParaRPr>
          </a:p>
          <a:p>
            <a:endParaRPr lang="fr-FR" sz="1400" b="1" dirty="0">
              <a:latin typeface="BentonSans Light" panose="02000503000000020004" pitchFamily="2" charset="0"/>
            </a:endParaRPr>
          </a:p>
          <a:p>
            <a:pPr algn="just"/>
            <a:endParaRPr lang="fr-FR" sz="1400" dirty="0">
              <a:latin typeface="BentonSans Light" panose="02000503000000020004" pitchFamily="2" charset="0"/>
            </a:endParaRPr>
          </a:p>
        </p:txBody>
      </p:sp>
      <p:grpSp>
        <p:nvGrpSpPr>
          <p:cNvPr id="8" name="Group 7">
            <a:extLst>
              <a:ext uri="{FF2B5EF4-FFF2-40B4-BE49-F238E27FC236}">
                <a16:creationId xmlns:a16="http://schemas.microsoft.com/office/drawing/2014/main" id="{5C5F8A43-855F-6F6B-66FC-94576993C8A7}"/>
              </a:ext>
            </a:extLst>
          </p:cNvPr>
          <p:cNvGrpSpPr/>
          <p:nvPr/>
        </p:nvGrpSpPr>
        <p:grpSpPr>
          <a:xfrm>
            <a:off x="11333798" y="264334"/>
            <a:ext cx="493190" cy="517252"/>
            <a:chOff x="10887472" y="180060"/>
            <a:chExt cx="904576" cy="904576"/>
          </a:xfrm>
        </p:grpSpPr>
        <p:sp>
          <p:nvSpPr>
            <p:cNvPr id="9" name="Oval 8">
              <a:extLst>
                <a:ext uri="{FF2B5EF4-FFF2-40B4-BE49-F238E27FC236}">
                  <a16:creationId xmlns:a16="http://schemas.microsoft.com/office/drawing/2014/main" id="{C0DA2F35-F892-6C36-8976-F0142CD027F3}"/>
                </a:ext>
              </a:extLst>
            </p:cNvPr>
            <p:cNvSpPr/>
            <p:nvPr/>
          </p:nvSpPr>
          <p:spPr>
            <a:xfrm>
              <a:off x="10887472" y="180060"/>
              <a:ext cx="904576" cy="9045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Lights On with solid fill">
              <a:extLst>
                <a:ext uri="{FF2B5EF4-FFF2-40B4-BE49-F238E27FC236}">
                  <a16:creationId xmlns:a16="http://schemas.microsoft.com/office/drawing/2014/main" id="{15624D79-DA10-671A-D935-1B771365D91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45299" y="332547"/>
              <a:ext cx="598698" cy="598698"/>
            </a:xfrm>
            <a:prstGeom prst="rect">
              <a:avLst/>
            </a:prstGeom>
          </p:spPr>
        </p:pic>
      </p:grpSp>
      <p:pic>
        <p:nvPicPr>
          <p:cNvPr id="4" name="Picture 3">
            <a:extLst>
              <a:ext uri="{FF2B5EF4-FFF2-40B4-BE49-F238E27FC236}">
                <a16:creationId xmlns:a16="http://schemas.microsoft.com/office/drawing/2014/main" id="{CC692D0C-690B-5048-C6F5-34FF82E496E6}"/>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3000"/>
                    </a14:imgEffect>
                  </a14:imgLayer>
                </a14:imgProps>
              </a:ext>
            </a:extLst>
          </a:blip>
          <a:srcRect t="18110" b="15611"/>
          <a:stretch/>
        </p:blipFill>
        <p:spPr>
          <a:xfrm>
            <a:off x="7352838" y="2966642"/>
            <a:ext cx="4227555" cy="2802001"/>
          </a:xfrm>
          <a:prstGeom prst="rect">
            <a:avLst/>
          </a:prstGeom>
        </p:spPr>
      </p:pic>
    </p:spTree>
    <p:extLst>
      <p:ext uri="{BB962C8B-B14F-4D97-AF65-F5344CB8AC3E}">
        <p14:creationId xmlns:p14="http://schemas.microsoft.com/office/powerpoint/2010/main" val="3924567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DFBEED6-A231-E542-B390-A0C582ADD05C}"/>
              </a:ext>
            </a:extLst>
          </p:cNvPr>
          <p:cNvSpPr/>
          <p:nvPr/>
        </p:nvSpPr>
        <p:spPr>
          <a:xfrm>
            <a:off x="494533" y="408736"/>
            <a:ext cx="7087316" cy="461665"/>
          </a:xfrm>
          <a:prstGeom prst="rect">
            <a:avLst/>
          </a:prstGeom>
        </p:spPr>
        <p:txBody>
          <a:bodyPr wrap="square">
            <a:spAutoFit/>
          </a:bodyPr>
          <a:lstStyle/>
          <a:p>
            <a:pPr marR="794090"/>
            <a:r>
              <a:rPr lang="fr-FR" sz="2400" dirty="0">
                <a:latin typeface="BentonSans Light" panose="02000503000000020004" pitchFamily="2" charset="0"/>
                <a:ea typeface="+mj-ea"/>
                <a:cs typeface="+mj-cs"/>
              </a:rPr>
              <a:t>Panneau publicitaire</a:t>
            </a:r>
            <a:endParaRPr lang="fr-CH" sz="2400" dirty="0">
              <a:latin typeface="BentonSans Light" panose="02000503000000020004" pitchFamily="2" charset="0"/>
              <a:ea typeface="+mj-ea"/>
              <a:cs typeface="+mj-cs"/>
            </a:endParaRPr>
          </a:p>
        </p:txBody>
      </p:sp>
      <p:sp>
        <p:nvSpPr>
          <p:cNvPr id="2" name="Rectangle 1">
            <a:extLst>
              <a:ext uri="{FF2B5EF4-FFF2-40B4-BE49-F238E27FC236}">
                <a16:creationId xmlns:a16="http://schemas.microsoft.com/office/drawing/2014/main" id="{68E169A4-6E8E-84A4-84CA-46D4DEFDE421}"/>
              </a:ext>
            </a:extLst>
          </p:cNvPr>
          <p:cNvSpPr/>
          <p:nvPr/>
        </p:nvSpPr>
        <p:spPr>
          <a:xfrm>
            <a:off x="494532" y="874378"/>
            <a:ext cx="7503336" cy="5478423"/>
          </a:xfrm>
          <a:prstGeom prst="rect">
            <a:avLst/>
          </a:prstGeom>
        </p:spPr>
        <p:txBody>
          <a:bodyPr wrap="square">
            <a:spAutoFit/>
          </a:bodyPr>
          <a:lstStyle/>
          <a:p>
            <a:r>
              <a:rPr lang="fr-FR" sz="1200" b="1" dirty="0">
                <a:latin typeface="BentonSans Light" panose="02000503000000020004" pitchFamily="2" charset="0"/>
              </a:rPr>
              <a:t>Panneaux suspendus autour du terrain</a:t>
            </a:r>
          </a:p>
          <a:p>
            <a:endParaRPr lang="fr-FR" sz="1200" b="1" dirty="0">
              <a:latin typeface="BentonSans Light" panose="02000503000000020004" pitchFamily="2" charset="0"/>
            </a:endParaRPr>
          </a:p>
          <a:p>
            <a:r>
              <a:rPr lang="fr-FR" sz="1200" b="1" dirty="0">
                <a:latin typeface="BentonSans Light" panose="02000503000000020004" pitchFamily="2" charset="0"/>
              </a:rPr>
              <a:t>									</a:t>
            </a:r>
            <a:r>
              <a:rPr lang="fr-FR" sz="1200" dirty="0">
                <a:latin typeface="BentonSans Light" panose="02000503000000020004" pitchFamily="2" charset="0"/>
              </a:rPr>
              <a:t>possibilité d'emplacement sur terrain 2 (matchs juniors)</a:t>
            </a:r>
          </a:p>
          <a:p>
            <a:endParaRPr lang="fr-FR" sz="1200" dirty="0">
              <a:latin typeface="BentonSans Light" panose="02000503000000020004" pitchFamily="2" charset="0"/>
            </a:endParaRPr>
          </a:p>
          <a:p>
            <a:r>
              <a:rPr lang="fr-FR" sz="1200" u="sng" dirty="0">
                <a:latin typeface="BentonSans Light" panose="02000503000000020004" pitchFamily="2" charset="0"/>
              </a:rPr>
              <a:t>Tarif annuel</a:t>
            </a:r>
          </a:p>
          <a:p>
            <a:endParaRPr lang="fr-FR" sz="1200" b="1" dirty="0">
              <a:latin typeface="BentonSans Light" panose="02000503000000020004" pitchFamily="2" charset="0"/>
            </a:endParaRPr>
          </a:p>
          <a:p>
            <a:r>
              <a:rPr lang="fr-FR" sz="1200" dirty="0">
                <a:latin typeface="BentonSans Light" panose="02000503000000020004" pitchFamily="2" charset="0"/>
              </a:rPr>
              <a:t>			Terrain 1		Terrain 2</a:t>
            </a:r>
          </a:p>
          <a:p>
            <a:r>
              <a:rPr lang="fr-FR" sz="1200" dirty="0">
                <a:latin typeface="BentonSans Light" panose="02000503000000020004" pitchFamily="2" charset="0"/>
              </a:rPr>
              <a:t>		</a:t>
            </a:r>
          </a:p>
          <a:p>
            <a:r>
              <a:rPr lang="fr-FR" sz="1200" dirty="0">
                <a:latin typeface="BentonSans Light" panose="02000503000000020004" pitchFamily="2" charset="0"/>
              </a:rPr>
              <a:t>Dimension  	3m  x  0.80m		CHF 1’500.00 (HT)	à discuter	</a:t>
            </a:r>
          </a:p>
          <a:p>
            <a:endParaRPr lang="fr-FR" sz="1200" dirty="0">
              <a:latin typeface="BentonSans Light" panose="02000503000000020004" pitchFamily="2" charset="0"/>
            </a:endParaRPr>
          </a:p>
          <a:p>
            <a:r>
              <a:rPr lang="fr-FR" sz="1200" dirty="0">
                <a:latin typeface="BentonSans Light" panose="02000503000000020004" pitchFamily="2" charset="0"/>
              </a:rPr>
              <a:t>				</a:t>
            </a:r>
          </a:p>
          <a:p>
            <a:endParaRPr lang="fr-FR" sz="1200" dirty="0">
              <a:latin typeface="BentonSans Light" panose="02000503000000020004" pitchFamily="2" charset="0"/>
            </a:endParaRPr>
          </a:p>
          <a:p>
            <a:r>
              <a:rPr lang="fr-FR" sz="1200" i="1" dirty="0">
                <a:latin typeface="BentonSans Light" panose="02000503000000020004" pitchFamily="2" charset="0"/>
              </a:rPr>
              <a:t>Acquisition du panneau et confection à charge de l'annonceur.</a:t>
            </a:r>
          </a:p>
          <a:p>
            <a:endParaRPr lang="fr-FR" sz="1200" dirty="0">
              <a:latin typeface="BentonSans Light" panose="02000503000000020004" pitchFamily="2" charset="0"/>
            </a:endParaRPr>
          </a:p>
          <a:p>
            <a:r>
              <a:rPr lang="fr-FR" sz="1200" i="1" dirty="0">
                <a:latin typeface="BentonSans Light" panose="02000503000000020004" pitchFamily="2" charset="0"/>
              </a:rPr>
              <a:t>La location d'un emplacement panneau publicitaire donne droit à 1 abonnement gratuit pour les matchs de la 1ère équipe.</a:t>
            </a:r>
          </a:p>
          <a:p>
            <a:endParaRPr lang="fr-FR" sz="1200" dirty="0">
              <a:latin typeface="BentonSans Light" panose="02000503000000020004" pitchFamily="2" charset="0"/>
            </a:endParaRPr>
          </a:p>
          <a:p>
            <a:endParaRPr lang="fr-FR" sz="1200" dirty="0">
              <a:latin typeface="BentonSans Light" panose="02000503000000020004" pitchFamily="2" charset="0"/>
            </a:endParaRPr>
          </a:p>
          <a:p>
            <a:r>
              <a:rPr lang="fr-FR" sz="1200" dirty="0">
                <a:latin typeface="BentonSans Light" panose="02000503000000020004" pitchFamily="2" charset="0"/>
              </a:rPr>
              <a:t>D'autres emplacements à visibilité supérieure sont également disponibles </a:t>
            </a:r>
          </a:p>
          <a:p>
            <a:r>
              <a:rPr lang="fr-FR" sz="1200" dirty="0">
                <a:latin typeface="BentonSans Light" panose="02000503000000020004" pitchFamily="2" charset="0"/>
              </a:rPr>
              <a:t>pour un tarif de CHF 4'000.00 à CHF 7’000.00 (à discuter) :</a:t>
            </a:r>
          </a:p>
          <a:p>
            <a:endParaRPr lang="fr-FR" sz="1200" dirty="0">
              <a:latin typeface="BentonSans Light" panose="02000503000000020004" pitchFamily="2" charset="0"/>
            </a:endParaRPr>
          </a:p>
          <a:p>
            <a:pPr marL="171450" indent="-171450">
              <a:buFont typeface="Arial" panose="020B0604020202020204" pitchFamily="34" charset="0"/>
              <a:buChar char="•"/>
            </a:pPr>
            <a:r>
              <a:rPr lang="fr-FR" sz="1200" dirty="0">
                <a:latin typeface="BentonSans Light" panose="02000503000000020004" pitchFamily="2" charset="0"/>
              </a:rPr>
              <a:t>panneau publicitaire tribune principale;</a:t>
            </a:r>
          </a:p>
          <a:p>
            <a:pPr marL="171450" indent="-171450">
              <a:buFont typeface="Arial" panose="020B0604020202020204" pitchFamily="34" charset="0"/>
              <a:buChar char="•"/>
            </a:pPr>
            <a:r>
              <a:rPr lang="fr-FR" sz="1200" dirty="0">
                <a:latin typeface="BentonSans Light" panose="02000503000000020004" pitchFamily="2" charset="0"/>
              </a:rPr>
              <a:t>panneau « Sortie Nord » ;</a:t>
            </a:r>
          </a:p>
          <a:p>
            <a:pPr marL="171450" indent="-171450">
              <a:buFont typeface="Arial" panose="020B0604020202020204" pitchFamily="34" charset="0"/>
              <a:buChar char="•"/>
            </a:pPr>
            <a:r>
              <a:rPr lang="fr-FR" sz="1200" dirty="0">
                <a:latin typeface="BentonSans Light" panose="02000503000000020004" pitchFamily="2" charset="0"/>
              </a:rPr>
              <a:t>banc des joueurs;</a:t>
            </a:r>
          </a:p>
          <a:p>
            <a:endParaRPr lang="fr-FR" sz="1200" dirty="0">
              <a:latin typeface="BentonSans Light" panose="02000503000000020004" pitchFamily="2" charset="0"/>
            </a:endParaRPr>
          </a:p>
          <a:p>
            <a:r>
              <a:rPr lang="fr-FR" sz="1200" dirty="0">
                <a:latin typeface="BentonSans Light" panose="02000503000000020004" pitchFamily="2" charset="0"/>
              </a:rPr>
              <a:t>Les annonces supérieures à CHF 2'500.00 donnent droit au titre et aux avantages "Parrain"</a:t>
            </a:r>
          </a:p>
          <a:p>
            <a:pPr algn="just"/>
            <a:endParaRPr lang="fr-FR" sz="1400" dirty="0">
              <a:latin typeface="BentonSans Light" panose="02000503000000020004" pitchFamily="2" charset="0"/>
            </a:endParaRPr>
          </a:p>
        </p:txBody>
      </p:sp>
      <p:grpSp>
        <p:nvGrpSpPr>
          <p:cNvPr id="8" name="Group 7">
            <a:extLst>
              <a:ext uri="{FF2B5EF4-FFF2-40B4-BE49-F238E27FC236}">
                <a16:creationId xmlns:a16="http://schemas.microsoft.com/office/drawing/2014/main" id="{5C5F8A43-855F-6F6B-66FC-94576993C8A7}"/>
              </a:ext>
            </a:extLst>
          </p:cNvPr>
          <p:cNvGrpSpPr/>
          <p:nvPr/>
        </p:nvGrpSpPr>
        <p:grpSpPr>
          <a:xfrm>
            <a:off x="11333798" y="264334"/>
            <a:ext cx="493190" cy="517252"/>
            <a:chOff x="10887472" y="180060"/>
            <a:chExt cx="904576" cy="904576"/>
          </a:xfrm>
        </p:grpSpPr>
        <p:sp>
          <p:nvSpPr>
            <p:cNvPr id="9" name="Oval 8">
              <a:extLst>
                <a:ext uri="{FF2B5EF4-FFF2-40B4-BE49-F238E27FC236}">
                  <a16:creationId xmlns:a16="http://schemas.microsoft.com/office/drawing/2014/main" id="{C0DA2F35-F892-6C36-8976-F0142CD027F3}"/>
                </a:ext>
              </a:extLst>
            </p:cNvPr>
            <p:cNvSpPr/>
            <p:nvPr/>
          </p:nvSpPr>
          <p:spPr>
            <a:xfrm>
              <a:off x="10887472" y="180060"/>
              <a:ext cx="904576" cy="9045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Lights On with solid fill">
              <a:extLst>
                <a:ext uri="{FF2B5EF4-FFF2-40B4-BE49-F238E27FC236}">
                  <a16:creationId xmlns:a16="http://schemas.microsoft.com/office/drawing/2014/main" id="{15624D79-DA10-671A-D935-1B771365D91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45299" y="332547"/>
              <a:ext cx="598698" cy="598698"/>
            </a:xfrm>
            <a:prstGeom prst="rect">
              <a:avLst/>
            </a:prstGeom>
          </p:spPr>
        </p:pic>
      </p:grpSp>
      <p:pic>
        <p:nvPicPr>
          <p:cNvPr id="3" name="Picture 2">
            <a:extLst>
              <a:ext uri="{FF2B5EF4-FFF2-40B4-BE49-F238E27FC236}">
                <a16:creationId xmlns:a16="http://schemas.microsoft.com/office/drawing/2014/main" id="{B9FEAB79-F834-6D6A-6DEC-4E4592CE0352}"/>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3000"/>
                    </a14:imgEffect>
                  </a14:imgLayer>
                </a14:imgProps>
              </a:ext>
            </a:extLst>
          </a:blip>
          <a:srcRect l="22769"/>
          <a:stretch/>
        </p:blipFill>
        <p:spPr>
          <a:xfrm>
            <a:off x="8684728" y="1367562"/>
            <a:ext cx="2422183" cy="1693297"/>
          </a:xfrm>
          <a:prstGeom prst="rect">
            <a:avLst/>
          </a:prstGeom>
        </p:spPr>
      </p:pic>
    </p:spTree>
    <p:extLst>
      <p:ext uri="{BB962C8B-B14F-4D97-AF65-F5344CB8AC3E}">
        <p14:creationId xmlns:p14="http://schemas.microsoft.com/office/powerpoint/2010/main" val="2993447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DFBEED6-A231-E542-B390-A0C582ADD05C}"/>
              </a:ext>
            </a:extLst>
          </p:cNvPr>
          <p:cNvSpPr/>
          <p:nvPr/>
        </p:nvSpPr>
        <p:spPr>
          <a:xfrm>
            <a:off x="494533" y="408736"/>
            <a:ext cx="7087316" cy="830997"/>
          </a:xfrm>
          <a:prstGeom prst="rect">
            <a:avLst/>
          </a:prstGeom>
        </p:spPr>
        <p:txBody>
          <a:bodyPr wrap="square">
            <a:spAutoFit/>
          </a:bodyPr>
          <a:lstStyle/>
          <a:p>
            <a:pPr marR="794090"/>
            <a:r>
              <a:rPr lang="fr-FR" sz="2400" dirty="0">
                <a:latin typeface="BentonSans Light" panose="02000503000000020004" pitchFamily="2" charset="0"/>
                <a:ea typeface="+mj-ea"/>
                <a:cs typeface="+mj-cs"/>
              </a:rPr>
              <a:t>Programme annuel de match</a:t>
            </a:r>
            <a:br>
              <a:rPr lang="fr-FR" sz="2400" dirty="0">
                <a:latin typeface="BentonSans Light" panose="02000503000000020004" pitchFamily="2" charset="0"/>
                <a:ea typeface="+mj-ea"/>
                <a:cs typeface="+mj-cs"/>
              </a:rPr>
            </a:br>
            <a:endParaRPr lang="fr-CH" sz="2400" dirty="0">
              <a:latin typeface="BentonSans Light" panose="02000503000000020004" pitchFamily="2" charset="0"/>
              <a:ea typeface="+mj-ea"/>
              <a:cs typeface="+mj-cs"/>
            </a:endParaRPr>
          </a:p>
        </p:txBody>
      </p:sp>
      <p:sp>
        <p:nvSpPr>
          <p:cNvPr id="2" name="Rectangle 1">
            <a:extLst>
              <a:ext uri="{FF2B5EF4-FFF2-40B4-BE49-F238E27FC236}">
                <a16:creationId xmlns:a16="http://schemas.microsoft.com/office/drawing/2014/main" id="{68E169A4-6E8E-84A4-84CA-46D4DEFDE421}"/>
              </a:ext>
            </a:extLst>
          </p:cNvPr>
          <p:cNvSpPr/>
          <p:nvPr/>
        </p:nvSpPr>
        <p:spPr>
          <a:xfrm>
            <a:off x="494533" y="1691242"/>
            <a:ext cx="6869435" cy="4924425"/>
          </a:xfrm>
          <a:prstGeom prst="rect">
            <a:avLst/>
          </a:prstGeom>
        </p:spPr>
        <p:txBody>
          <a:bodyPr wrap="square">
            <a:spAutoFit/>
          </a:bodyPr>
          <a:lstStyle/>
          <a:p>
            <a:r>
              <a:rPr lang="fr-FR" sz="1200" dirty="0">
                <a:latin typeface="BentonSans Light" panose="02000503000000020004" pitchFamily="2" charset="0"/>
              </a:rPr>
              <a:t>Programme, sous la forme de mini-libretto (A5), distribué à tous les matchs à domicile du FC Bulle</a:t>
            </a:r>
          </a:p>
          <a:p>
            <a:endParaRPr lang="fr-FR" sz="1200" dirty="0">
              <a:latin typeface="BentonSans Light" panose="02000503000000020004" pitchFamily="2" charset="0"/>
            </a:endParaRPr>
          </a:p>
          <a:p>
            <a:r>
              <a:rPr lang="fr-FR" sz="1200" dirty="0">
                <a:latin typeface="BentonSans Light" panose="02000503000000020004" pitchFamily="2" charset="0"/>
              </a:rPr>
              <a:t>Tarif</a:t>
            </a:r>
          </a:p>
          <a:p>
            <a:r>
              <a:rPr lang="fr-FR" sz="1200" dirty="0">
                <a:latin typeface="BentonSans Light" panose="02000503000000020004" pitchFamily="2" charset="0"/>
              </a:rPr>
              <a:t>			</a:t>
            </a:r>
          </a:p>
          <a:p>
            <a:r>
              <a:rPr lang="fr-FR" sz="1200" dirty="0">
                <a:latin typeface="BentonSans Light" panose="02000503000000020004" pitchFamily="2" charset="0"/>
              </a:rPr>
              <a:t>Annonce 	simple		CHF 350.00 (HT)	</a:t>
            </a:r>
          </a:p>
          <a:p>
            <a:endParaRPr lang="fr-FR" sz="1200" dirty="0">
              <a:latin typeface="BentonSans Light" panose="02000503000000020004" pitchFamily="2" charset="0"/>
            </a:endParaRPr>
          </a:p>
          <a:p>
            <a:r>
              <a:rPr lang="fr-FR" sz="1200" dirty="0">
                <a:latin typeface="BentonSans Light" panose="02000503000000020004" pitchFamily="2" charset="0"/>
              </a:rPr>
              <a:t>	double		CHF 500.00 (HT)</a:t>
            </a:r>
          </a:p>
          <a:p>
            <a:endParaRPr lang="fr-FR" sz="1200" dirty="0">
              <a:latin typeface="BentonSans Light" panose="02000503000000020004" pitchFamily="2" charset="0"/>
            </a:endParaRPr>
          </a:p>
          <a:p>
            <a:endParaRPr lang="fr-FR" sz="1200" dirty="0">
              <a:latin typeface="BentonSans Light" panose="02000503000000020004" pitchFamily="2" charset="0"/>
            </a:endParaRPr>
          </a:p>
          <a:p>
            <a:endParaRPr lang="fr-FR" sz="1200" dirty="0">
              <a:latin typeface="BentonSans Light" panose="02000503000000020004" pitchFamily="2" charset="0"/>
            </a:endParaRPr>
          </a:p>
          <a:p>
            <a:endParaRPr lang="fr-FR" sz="1200" dirty="0">
              <a:latin typeface="BentonSans Light" panose="02000503000000020004" pitchFamily="2" charset="0"/>
            </a:endParaRPr>
          </a:p>
          <a:p>
            <a:endParaRPr lang="fr-FR" sz="1200" i="1" dirty="0">
              <a:latin typeface="BentonSans Light" panose="02000503000000020004" pitchFamily="2" charset="0"/>
            </a:endParaRPr>
          </a:p>
          <a:p>
            <a:endParaRPr lang="fr-FR" sz="1200" i="1" dirty="0">
              <a:latin typeface="BentonSans Light" panose="02000503000000020004" pitchFamily="2" charset="0"/>
            </a:endParaRPr>
          </a:p>
          <a:p>
            <a:endParaRPr lang="fr-FR" sz="1200" i="1" dirty="0">
              <a:latin typeface="BentonSans Light" panose="02000503000000020004" pitchFamily="2" charset="0"/>
            </a:endParaRPr>
          </a:p>
          <a:p>
            <a:endParaRPr lang="fr-FR" sz="1200" i="1" dirty="0">
              <a:latin typeface="BentonSans Light" panose="02000503000000020004" pitchFamily="2" charset="0"/>
            </a:endParaRPr>
          </a:p>
          <a:p>
            <a:endParaRPr lang="fr-FR" sz="1200" i="1" dirty="0">
              <a:latin typeface="BentonSans Light" panose="02000503000000020004" pitchFamily="2" charset="0"/>
            </a:endParaRPr>
          </a:p>
          <a:p>
            <a:endParaRPr lang="fr-FR" sz="1200" i="1" dirty="0">
              <a:latin typeface="BentonSans Light" panose="02000503000000020004" pitchFamily="2" charset="0"/>
            </a:endParaRPr>
          </a:p>
          <a:p>
            <a:endParaRPr lang="fr-FR" sz="1200" i="1" dirty="0">
              <a:latin typeface="BentonSans Light" panose="02000503000000020004" pitchFamily="2" charset="0"/>
            </a:endParaRPr>
          </a:p>
          <a:p>
            <a:endParaRPr lang="fr-FR" sz="1200" i="1" dirty="0">
              <a:latin typeface="BentonSans Light" panose="02000503000000020004" pitchFamily="2" charset="0"/>
            </a:endParaRPr>
          </a:p>
          <a:p>
            <a:endParaRPr lang="fr-FR" sz="1200" i="1" dirty="0">
              <a:latin typeface="BentonSans Light" panose="02000503000000020004" pitchFamily="2" charset="0"/>
            </a:endParaRPr>
          </a:p>
          <a:p>
            <a:r>
              <a:rPr lang="fr-FR" sz="1200" i="1" dirty="0">
                <a:latin typeface="BentonSans Light" panose="02000503000000020004" pitchFamily="2" charset="0"/>
              </a:rPr>
              <a:t>Matériel (logo, annonce) à fournir par l'annonceur.</a:t>
            </a:r>
          </a:p>
          <a:p>
            <a:endParaRPr lang="fr-FR" sz="1200" i="1" dirty="0">
              <a:latin typeface="BentonSans Light" panose="02000503000000020004" pitchFamily="2" charset="0"/>
            </a:endParaRPr>
          </a:p>
          <a:p>
            <a:r>
              <a:rPr lang="fr-FR" sz="1200" i="1" dirty="0">
                <a:latin typeface="BentonSans Light" panose="02000503000000020004" pitchFamily="2" charset="0"/>
              </a:rPr>
              <a:t>En cas d'erreur de l'imprimeur, aucune note de crédit, mais prestation de même valeur accordée.</a:t>
            </a:r>
          </a:p>
          <a:p>
            <a:endParaRPr lang="fr-FR" sz="1200" i="1" dirty="0">
              <a:latin typeface="BentonSans Light" panose="02000503000000020004" pitchFamily="2" charset="0"/>
            </a:endParaRPr>
          </a:p>
          <a:p>
            <a:pPr algn="just"/>
            <a:endParaRPr lang="fr-FR" sz="1400" dirty="0">
              <a:latin typeface="BentonSans Light" panose="02000503000000020004" pitchFamily="2" charset="0"/>
            </a:endParaRPr>
          </a:p>
        </p:txBody>
      </p:sp>
      <p:grpSp>
        <p:nvGrpSpPr>
          <p:cNvPr id="8" name="Group 7">
            <a:extLst>
              <a:ext uri="{FF2B5EF4-FFF2-40B4-BE49-F238E27FC236}">
                <a16:creationId xmlns:a16="http://schemas.microsoft.com/office/drawing/2014/main" id="{5C5F8A43-855F-6F6B-66FC-94576993C8A7}"/>
              </a:ext>
            </a:extLst>
          </p:cNvPr>
          <p:cNvGrpSpPr/>
          <p:nvPr/>
        </p:nvGrpSpPr>
        <p:grpSpPr>
          <a:xfrm>
            <a:off x="11333798" y="264334"/>
            <a:ext cx="493190" cy="517252"/>
            <a:chOff x="10887472" y="180060"/>
            <a:chExt cx="904576" cy="904576"/>
          </a:xfrm>
        </p:grpSpPr>
        <p:sp>
          <p:nvSpPr>
            <p:cNvPr id="9" name="Oval 8">
              <a:extLst>
                <a:ext uri="{FF2B5EF4-FFF2-40B4-BE49-F238E27FC236}">
                  <a16:creationId xmlns:a16="http://schemas.microsoft.com/office/drawing/2014/main" id="{C0DA2F35-F892-6C36-8976-F0142CD027F3}"/>
                </a:ext>
              </a:extLst>
            </p:cNvPr>
            <p:cNvSpPr/>
            <p:nvPr/>
          </p:nvSpPr>
          <p:spPr>
            <a:xfrm>
              <a:off x="10887472" y="180060"/>
              <a:ext cx="904576" cy="9045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Lights On with solid fill">
              <a:extLst>
                <a:ext uri="{FF2B5EF4-FFF2-40B4-BE49-F238E27FC236}">
                  <a16:creationId xmlns:a16="http://schemas.microsoft.com/office/drawing/2014/main" id="{15624D79-DA10-671A-D935-1B771365D91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45299" y="332547"/>
              <a:ext cx="598698" cy="598698"/>
            </a:xfrm>
            <a:prstGeom prst="rect">
              <a:avLst/>
            </a:prstGeom>
          </p:spPr>
        </p:pic>
      </p:grpSp>
      <p:pic>
        <p:nvPicPr>
          <p:cNvPr id="3" name="Image 1">
            <a:extLst>
              <a:ext uri="{FF2B5EF4-FFF2-40B4-BE49-F238E27FC236}">
                <a16:creationId xmlns:a16="http://schemas.microsoft.com/office/drawing/2014/main" id="{A87D1C04-99A9-2B61-48EB-F3942EFF9A0F}"/>
              </a:ext>
            </a:extLst>
          </p:cNvPr>
          <p:cNvPicPr>
            <a:picLocks noChangeAspect="1"/>
          </p:cNvPicPr>
          <p:nvPr/>
        </p:nvPicPr>
        <p:blipFill rotWithShape="1">
          <a:blip r:embed="rId4">
            <a:extLst>
              <a:ext uri="{28A0092B-C50C-407E-A947-70E740481C1C}">
                <a14:useLocalDpi xmlns:a14="http://schemas.microsoft.com/office/drawing/2010/main" val="0"/>
              </a:ext>
            </a:extLst>
          </a:blip>
          <a:srcRect l="6658" t="4803" r="6798" b="3945"/>
          <a:stretch/>
        </p:blipFill>
        <p:spPr bwMode="auto">
          <a:xfrm>
            <a:off x="7076634" y="2275145"/>
            <a:ext cx="2045208" cy="29891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Image 2">
            <a:extLst>
              <a:ext uri="{FF2B5EF4-FFF2-40B4-BE49-F238E27FC236}">
                <a16:creationId xmlns:a16="http://schemas.microsoft.com/office/drawing/2014/main" id="{822DB756-FF4D-B7C1-7DE0-1D9DBEBEFAF3}"/>
              </a:ext>
            </a:extLst>
          </p:cNvPr>
          <p:cNvPicPr>
            <a:picLocks noChangeAspect="1"/>
          </p:cNvPicPr>
          <p:nvPr/>
        </p:nvPicPr>
        <p:blipFill rotWithShape="1">
          <a:blip r:embed="rId5">
            <a:extLst>
              <a:ext uri="{28A0092B-C50C-407E-A947-70E740481C1C}">
                <a14:useLocalDpi xmlns:a14="http://schemas.microsoft.com/office/drawing/2010/main" val="0"/>
              </a:ext>
            </a:extLst>
          </a:blip>
          <a:srcRect l="6667" t="4803" r="13333" b="3945"/>
          <a:stretch/>
        </p:blipFill>
        <p:spPr bwMode="auto">
          <a:xfrm>
            <a:off x="9253026" y="2275145"/>
            <a:ext cx="1887885" cy="29891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48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95F56FD-6C95-4DBB-A681-CDCBE2DB6121}"/>
              </a:ext>
            </a:extLst>
          </p:cNvPr>
          <p:cNvSpPr/>
          <p:nvPr/>
        </p:nvSpPr>
        <p:spPr>
          <a:xfrm>
            <a:off x="4295797" y="2078159"/>
            <a:ext cx="3603580" cy="3603580"/>
          </a:xfrm>
          <a:prstGeom prst="ellipse">
            <a:avLst/>
          </a:prstGeom>
          <a:noFill/>
          <a:ln w="38100" cap="rnd" cmpd="sng">
            <a:solidFill>
              <a:schemeClr val="bg2"/>
            </a:solidFill>
            <a:prstDash val="sys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dirty="0">
              <a:solidFill>
                <a:schemeClr val="tx1"/>
              </a:solidFill>
              <a:latin typeface="BentonSans Medium" panose="02000503000000020004" pitchFamily="2" charset="0"/>
            </a:endParaRPr>
          </a:p>
        </p:txBody>
      </p:sp>
      <p:sp>
        <p:nvSpPr>
          <p:cNvPr id="3" name="Oval 2">
            <a:extLst>
              <a:ext uri="{FF2B5EF4-FFF2-40B4-BE49-F238E27FC236}">
                <a16:creationId xmlns:a16="http://schemas.microsoft.com/office/drawing/2014/main" id="{65DEFEF2-91B8-4869-86D2-8BC6016E5A62}"/>
              </a:ext>
            </a:extLst>
          </p:cNvPr>
          <p:cNvSpPr/>
          <p:nvPr/>
        </p:nvSpPr>
        <p:spPr>
          <a:xfrm>
            <a:off x="7198158" y="2477280"/>
            <a:ext cx="458188" cy="458188"/>
          </a:xfrm>
          <a:prstGeom prst="ellipse">
            <a:avLst/>
          </a:prstGeom>
          <a:solidFill>
            <a:schemeClr val="accent1"/>
          </a:solidFill>
          <a:ln w="3175" cap="rnd" cmpd="sng">
            <a:noFill/>
            <a:prstDash val="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spcBef>
                <a:spcPts val="1000"/>
              </a:spcBef>
            </a:pPr>
            <a:r>
              <a:rPr lang="en-US" sz="1400" dirty="0">
                <a:solidFill>
                  <a:schemeClr val="bg1"/>
                </a:solidFill>
                <a:latin typeface="BentonSans Medium" panose="02000503000000020004" pitchFamily="2" charset="0"/>
              </a:rPr>
              <a:t>01</a:t>
            </a:r>
          </a:p>
        </p:txBody>
      </p:sp>
      <p:sp>
        <p:nvSpPr>
          <p:cNvPr id="5" name="Oval 4">
            <a:extLst>
              <a:ext uri="{FF2B5EF4-FFF2-40B4-BE49-F238E27FC236}">
                <a16:creationId xmlns:a16="http://schemas.microsoft.com/office/drawing/2014/main" id="{2A4E1EDC-98B1-4A6A-A38D-DA55EB231939}"/>
              </a:ext>
            </a:extLst>
          </p:cNvPr>
          <p:cNvSpPr/>
          <p:nvPr/>
        </p:nvSpPr>
        <p:spPr>
          <a:xfrm>
            <a:off x="7517252" y="4380868"/>
            <a:ext cx="458188" cy="458188"/>
          </a:xfrm>
          <a:prstGeom prst="ellipse">
            <a:avLst/>
          </a:prstGeom>
          <a:solidFill>
            <a:schemeClr val="tx1"/>
          </a:solidFill>
          <a:ln w="3175" cap="rnd" cmpd="sng">
            <a:noFill/>
            <a:prstDash val="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spcBef>
                <a:spcPts val="1000"/>
              </a:spcBef>
            </a:pPr>
            <a:r>
              <a:rPr lang="en-US" sz="1400" dirty="0">
                <a:solidFill>
                  <a:srgbClr val="FFFFFF"/>
                </a:solidFill>
                <a:latin typeface="BentonSans Medium" panose="02000503000000020004" pitchFamily="2" charset="0"/>
              </a:rPr>
              <a:t>02</a:t>
            </a:r>
          </a:p>
        </p:txBody>
      </p:sp>
      <p:sp>
        <p:nvSpPr>
          <p:cNvPr id="6" name="Oval 5">
            <a:extLst>
              <a:ext uri="{FF2B5EF4-FFF2-40B4-BE49-F238E27FC236}">
                <a16:creationId xmlns:a16="http://schemas.microsoft.com/office/drawing/2014/main" id="{5EC73E17-EEB5-4896-A3ED-41F125A1AF4D}"/>
              </a:ext>
            </a:extLst>
          </p:cNvPr>
          <p:cNvSpPr/>
          <p:nvPr/>
        </p:nvSpPr>
        <p:spPr>
          <a:xfrm>
            <a:off x="5948631" y="5452645"/>
            <a:ext cx="458188" cy="458188"/>
          </a:xfrm>
          <a:prstGeom prst="ellipse">
            <a:avLst/>
          </a:prstGeom>
          <a:solidFill>
            <a:schemeClr val="accent1"/>
          </a:solidFill>
          <a:ln w="3175" cap="rnd" cmpd="sng">
            <a:noFill/>
            <a:prstDash val="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spcBef>
                <a:spcPts val="1000"/>
              </a:spcBef>
            </a:pPr>
            <a:r>
              <a:rPr lang="en-US" sz="1400" dirty="0">
                <a:solidFill>
                  <a:schemeClr val="bg1"/>
                </a:solidFill>
                <a:latin typeface="BentonSans Medium" panose="02000503000000020004" pitchFamily="2" charset="0"/>
              </a:rPr>
              <a:t>03</a:t>
            </a:r>
          </a:p>
        </p:txBody>
      </p:sp>
      <p:sp>
        <p:nvSpPr>
          <p:cNvPr id="9" name="Oval 8">
            <a:extLst>
              <a:ext uri="{FF2B5EF4-FFF2-40B4-BE49-F238E27FC236}">
                <a16:creationId xmlns:a16="http://schemas.microsoft.com/office/drawing/2014/main" id="{FBE2D0DE-FDFB-4D72-97CC-6231B2B1F38B}"/>
              </a:ext>
            </a:extLst>
          </p:cNvPr>
          <p:cNvSpPr/>
          <p:nvPr/>
        </p:nvSpPr>
        <p:spPr>
          <a:xfrm>
            <a:off x="4175007" y="4359108"/>
            <a:ext cx="458188" cy="458188"/>
          </a:xfrm>
          <a:prstGeom prst="ellipse">
            <a:avLst/>
          </a:prstGeom>
          <a:solidFill>
            <a:schemeClr val="tx1"/>
          </a:solidFill>
          <a:ln w="3175" cap="rnd" cmpd="sng">
            <a:noFill/>
            <a:prstDash val="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spcBef>
                <a:spcPts val="1000"/>
              </a:spcBef>
            </a:pPr>
            <a:r>
              <a:rPr lang="en-US" sz="1400" dirty="0">
                <a:solidFill>
                  <a:schemeClr val="bg1"/>
                </a:solidFill>
                <a:latin typeface="BentonSans Medium" panose="02000503000000020004" pitchFamily="2" charset="0"/>
              </a:rPr>
              <a:t>04</a:t>
            </a:r>
          </a:p>
        </p:txBody>
      </p:sp>
      <p:sp>
        <p:nvSpPr>
          <p:cNvPr id="10" name="Oval 9">
            <a:extLst>
              <a:ext uri="{FF2B5EF4-FFF2-40B4-BE49-F238E27FC236}">
                <a16:creationId xmlns:a16="http://schemas.microsoft.com/office/drawing/2014/main" id="{0D661E48-5317-4963-B6FD-AFD86F7011C1}"/>
              </a:ext>
            </a:extLst>
          </p:cNvPr>
          <p:cNvSpPr/>
          <p:nvPr/>
        </p:nvSpPr>
        <p:spPr>
          <a:xfrm>
            <a:off x="4378760" y="2555625"/>
            <a:ext cx="458188" cy="458188"/>
          </a:xfrm>
          <a:prstGeom prst="ellipse">
            <a:avLst/>
          </a:prstGeom>
          <a:solidFill>
            <a:schemeClr val="accent1"/>
          </a:solidFill>
          <a:ln w="3175" cap="rnd" cmpd="sng">
            <a:noFill/>
            <a:prstDash val="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spcBef>
                <a:spcPts val="1000"/>
              </a:spcBef>
            </a:pPr>
            <a:r>
              <a:rPr lang="en-US" sz="1400" dirty="0">
                <a:solidFill>
                  <a:srgbClr val="FFFFFF"/>
                </a:solidFill>
                <a:latin typeface="BentonSans Medium" panose="02000503000000020004" pitchFamily="2" charset="0"/>
              </a:rPr>
              <a:t>05</a:t>
            </a:r>
          </a:p>
        </p:txBody>
      </p:sp>
      <p:sp>
        <p:nvSpPr>
          <p:cNvPr id="13" name="TextBox 12">
            <a:extLst>
              <a:ext uri="{FF2B5EF4-FFF2-40B4-BE49-F238E27FC236}">
                <a16:creationId xmlns:a16="http://schemas.microsoft.com/office/drawing/2014/main" id="{E4FED9A1-FDA8-43BA-9832-B37B0D8C458B}"/>
              </a:ext>
            </a:extLst>
          </p:cNvPr>
          <p:cNvSpPr txBox="1"/>
          <p:nvPr/>
        </p:nvSpPr>
        <p:spPr>
          <a:xfrm>
            <a:off x="7899377" y="2421253"/>
            <a:ext cx="2868559" cy="328607"/>
          </a:xfrm>
          <a:prstGeom prst="rect">
            <a:avLst/>
          </a:prstGeom>
          <a:noFill/>
        </p:spPr>
        <p:txBody>
          <a:bodyPr wrap="square" lIns="0" tIns="36000" rIns="216000" bIns="36000" rtlCol="0">
            <a:spAutoFit/>
          </a:bodyPr>
          <a:lstStyle/>
          <a:p>
            <a:pPr>
              <a:lnSpc>
                <a:spcPct val="130000"/>
              </a:lnSpc>
              <a:spcBef>
                <a:spcPts val="200"/>
              </a:spcBef>
            </a:pPr>
            <a:r>
              <a:rPr lang="fr-BE" sz="1400" dirty="0">
                <a:latin typeface="BentonSans Light" panose="02000503000000020004" pitchFamily="2" charset="0"/>
              </a:rPr>
              <a:t>Présentation</a:t>
            </a:r>
            <a:r>
              <a:rPr lang="en-US" sz="1400" dirty="0">
                <a:latin typeface="BentonSans Light" panose="02000503000000020004" pitchFamily="2" charset="0"/>
              </a:rPr>
              <a:t> du Club</a:t>
            </a:r>
          </a:p>
        </p:txBody>
      </p:sp>
      <p:sp>
        <p:nvSpPr>
          <p:cNvPr id="14" name="TextBox 13">
            <a:extLst>
              <a:ext uri="{FF2B5EF4-FFF2-40B4-BE49-F238E27FC236}">
                <a16:creationId xmlns:a16="http://schemas.microsoft.com/office/drawing/2014/main" id="{7D845F7E-9CF8-4582-83C5-7DFB5255E0AA}"/>
              </a:ext>
            </a:extLst>
          </p:cNvPr>
          <p:cNvSpPr txBox="1"/>
          <p:nvPr/>
        </p:nvSpPr>
        <p:spPr>
          <a:xfrm>
            <a:off x="8250368" y="4488689"/>
            <a:ext cx="2868559" cy="328607"/>
          </a:xfrm>
          <a:prstGeom prst="rect">
            <a:avLst/>
          </a:prstGeom>
          <a:noFill/>
        </p:spPr>
        <p:txBody>
          <a:bodyPr wrap="square" lIns="0" tIns="36000" rIns="216000" bIns="36000" rtlCol="0">
            <a:spAutoFit/>
          </a:bodyPr>
          <a:lstStyle/>
          <a:p>
            <a:pPr>
              <a:lnSpc>
                <a:spcPct val="130000"/>
              </a:lnSpc>
              <a:spcBef>
                <a:spcPts val="200"/>
              </a:spcBef>
            </a:pPr>
            <a:r>
              <a:rPr lang="en-US" sz="1400" dirty="0">
                <a:latin typeface="BentonSans Light" panose="02000503000000020004" pitchFamily="2" charset="0"/>
              </a:rPr>
              <a:t>Vision et Mission</a:t>
            </a:r>
          </a:p>
        </p:txBody>
      </p:sp>
      <p:sp>
        <p:nvSpPr>
          <p:cNvPr id="15" name="TextBox 14">
            <a:extLst>
              <a:ext uri="{FF2B5EF4-FFF2-40B4-BE49-F238E27FC236}">
                <a16:creationId xmlns:a16="http://schemas.microsoft.com/office/drawing/2014/main" id="{294978DD-827D-4D2D-9F49-519F3FFB7F98}"/>
              </a:ext>
            </a:extLst>
          </p:cNvPr>
          <p:cNvSpPr txBox="1"/>
          <p:nvPr/>
        </p:nvSpPr>
        <p:spPr>
          <a:xfrm>
            <a:off x="5763878" y="6008063"/>
            <a:ext cx="2868559" cy="328607"/>
          </a:xfrm>
          <a:prstGeom prst="rect">
            <a:avLst/>
          </a:prstGeom>
          <a:noFill/>
        </p:spPr>
        <p:txBody>
          <a:bodyPr wrap="square" lIns="0" tIns="36000" rIns="216000" bIns="36000" rtlCol="0">
            <a:spAutoFit/>
          </a:bodyPr>
          <a:lstStyle/>
          <a:p>
            <a:pPr>
              <a:lnSpc>
                <a:spcPct val="130000"/>
              </a:lnSpc>
              <a:spcBef>
                <a:spcPts val="200"/>
              </a:spcBef>
            </a:pPr>
            <a:r>
              <a:rPr lang="fr-CH" sz="1400" dirty="0">
                <a:solidFill>
                  <a:prstClr val="black"/>
                </a:solidFill>
                <a:latin typeface="BentonSans Light" panose="02000503000000020004" pitchFamily="2" charset="0"/>
              </a:rPr>
              <a:t>Marketing</a:t>
            </a:r>
          </a:p>
        </p:txBody>
      </p:sp>
      <p:sp>
        <p:nvSpPr>
          <p:cNvPr id="17" name="TextBox 16">
            <a:extLst>
              <a:ext uri="{FF2B5EF4-FFF2-40B4-BE49-F238E27FC236}">
                <a16:creationId xmlns:a16="http://schemas.microsoft.com/office/drawing/2014/main" id="{3AFC68E0-8C0C-4667-8C44-6CF09B96CC33}"/>
              </a:ext>
            </a:extLst>
          </p:cNvPr>
          <p:cNvSpPr txBox="1"/>
          <p:nvPr/>
        </p:nvSpPr>
        <p:spPr>
          <a:xfrm>
            <a:off x="1334272" y="2555626"/>
            <a:ext cx="2850420" cy="328607"/>
          </a:xfrm>
          <a:prstGeom prst="rect">
            <a:avLst/>
          </a:prstGeom>
          <a:noFill/>
        </p:spPr>
        <p:txBody>
          <a:bodyPr wrap="square" lIns="0" tIns="36000" rIns="0" bIns="36000" rtlCol="0">
            <a:spAutoFit/>
          </a:bodyPr>
          <a:lstStyle/>
          <a:p>
            <a:pPr algn="r">
              <a:lnSpc>
                <a:spcPct val="130000"/>
              </a:lnSpc>
              <a:spcBef>
                <a:spcPts val="200"/>
              </a:spcBef>
            </a:pPr>
            <a:r>
              <a:rPr lang="fr-BE" sz="1400" dirty="0">
                <a:solidFill>
                  <a:prstClr val="black"/>
                </a:solidFill>
                <a:latin typeface="BentonSans Light" panose="02000503000000020004" pitchFamily="2" charset="0"/>
              </a:rPr>
              <a:t>Partenariats</a:t>
            </a:r>
          </a:p>
        </p:txBody>
      </p:sp>
      <p:sp>
        <p:nvSpPr>
          <p:cNvPr id="18" name="TextBox 17">
            <a:extLst>
              <a:ext uri="{FF2B5EF4-FFF2-40B4-BE49-F238E27FC236}">
                <a16:creationId xmlns:a16="http://schemas.microsoft.com/office/drawing/2014/main" id="{262316EF-951D-4877-966D-2AA4D8356FC8}"/>
              </a:ext>
            </a:extLst>
          </p:cNvPr>
          <p:cNvSpPr txBox="1"/>
          <p:nvPr/>
        </p:nvSpPr>
        <p:spPr>
          <a:xfrm>
            <a:off x="999306" y="4423898"/>
            <a:ext cx="2850420" cy="328607"/>
          </a:xfrm>
          <a:prstGeom prst="rect">
            <a:avLst/>
          </a:prstGeom>
          <a:noFill/>
        </p:spPr>
        <p:txBody>
          <a:bodyPr wrap="square" lIns="0" tIns="36000" rIns="0" bIns="36000" rtlCol="0">
            <a:spAutoFit/>
          </a:bodyPr>
          <a:lstStyle/>
          <a:p>
            <a:pPr algn="r">
              <a:lnSpc>
                <a:spcPct val="130000"/>
              </a:lnSpc>
              <a:spcBef>
                <a:spcPts val="200"/>
              </a:spcBef>
            </a:pPr>
            <a:r>
              <a:rPr lang="fr-FR" sz="1400" dirty="0">
                <a:solidFill>
                  <a:prstClr val="black"/>
                </a:solidFill>
                <a:latin typeface="BentonSans Light" panose="02000503000000020004" pitchFamily="2" charset="0"/>
              </a:rPr>
              <a:t>Comment soutenir le FC Bulle</a:t>
            </a:r>
            <a:endParaRPr lang="en-US" sz="1000" dirty="0">
              <a:solidFill>
                <a:prstClr val="black">
                  <a:alpha val="70000"/>
                </a:prstClr>
              </a:solidFill>
              <a:latin typeface="BentonSans Light" panose="02000503000000020004" pitchFamily="2" charset="0"/>
            </a:endParaRPr>
          </a:p>
        </p:txBody>
      </p:sp>
      <p:sp>
        <p:nvSpPr>
          <p:cNvPr id="20" name="Title 48">
            <a:extLst>
              <a:ext uri="{FF2B5EF4-FFF2-40B4-BE49-F238E27FC236}">
                <a16:creationId xmlns:a16="http://schemas.microsoft.com/office/drawing/2014/main" id="{506706CF-64B3-F348-960B-AAE4DDAEDF63}"/>
              </a:ext>
            </a:extLst>
          </p:cNvPr>
          <p:cNvSpPr txBox="1">
            <a:spLocks/>
          </p:cNvSpPr>
          <p:nvPr/>
        </p:nvSpPr>
        <p:spPr>
          <a:xfrm>
            <a:off x="2588599" y="749617"/>
            <a:ext cx="7017973" cy="369236"/>
          </a:xfrm>
          <a:prstGeom prst="rect">
            <a:avLst/>
          </a:prstGeom>
        </p:spPr>
        <p:txBody>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pPr marL="0" marR="0" lvl="0" indent="0" algn="ctr" defTabSz="1088558"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effectLst/>
                <a:uLnTx/>
                <a:uFillTx/>
                <a:latin typeface="BentonSans Light" panose="02000503000000020004" pitchFamily="2" charset="0"/>
                <a:ea typeface="+mj-ea"/>
                <a:cs typeface="+mj-cs"/>
              </a:rPr>
              <a:t>Dossier Marketing</a:t>
            </a:r>
          </a:p>
        </p:txBody>
      </p:sp>
      <p:pic>
        <p:nvPicPr>
          <p:cNvPr id="7" name="Picture 6">
            <a:extLst>
              <a:ext uri="{FF2B5EF4-FFF2-40B4-BE49-F238E27FC236}">
                <a16:creationId xmlns:a16="http://schemas.microsoft.com/office/drawing/2014/main" id="{47E44FCA-84B4-9338-1DB7-C0DAE0CCC097}"/>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5187939" y="2683994"/>
            <a:ext cx="1858094" cy="2342814"/>
          </a:xfrm>
          <a:prstGeom prst="rect">
            <a:avLst/>
          </a:prstGeom>
        </p:spPr>
      </p:pic>
    </p:spTree>
    <p:extLst>
      <p:ext uri="{BB962C8B-B14F-4D97-AF65-F5344CB8AC3E}">
        <p14:creationId xmlns:p14="http://schemas.microsoft.com/office/powerpoint/2010/main" val="13740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500"/>
                                        <p:tgtEl>
                                          <p:spTgt spid="2"/>
                                        </p:tgtEl>
                                      </p:cBhvr>
                                    </p:animEffect>
                                  </p:childTnLst>
                                </p:cTn>
                              </p:par>
                              <p:par>
                                <p:cTn id="8" presetID="6" presetClass="entr" presetSubtype="32" fill="hold" grpId="0" nodeType="withEffect">
                                  <p:stCondLst>
                                    <p:cond delay="600"/>
                                  </p:stCondLst>
                                  <p:childTnLst>
                                    <p:set>
                                      <p:cBhvr>
                                        <p:cTn id="9" dur="1" fill="hold">
                                          <p:stCondLst>
                                            <p:cond delay="0"/>
                                          </p:stCondLst>
                                        </p:cTn>
                                        <p:tgtEl>
                                          <p:spTgt spid="3"/>
                                        </p:tgtEl>
                                        <p:attrNameLst>
                                          <p:attrName>style.visibility</p:attrName>
                                        </p:attrNameLst>
                                      </p:cBhvr>
                                      <p:to>
                                        <p:strVal val="visible"/>
                                      </p:to>
                                    </p:set>
                                    <p:animEffect transition="in" filter="circle(out)">
                                      <p:cBhvr>
                                        <p:cTn id="10" dur="500"/>
                                        <p:tgtEl>
                                          <p:spTgt spid="3"/>
                                        </p:tgtEl>
                                      </p:cBhvr>
                                    </p:animEffect>
                                  </p:childTnLst>
                                </p:cTn>
                              </p:par>
                              <p:par>
                                <p:cTn id="11" presetID="6" presetClass="entr" presetSubtype="32" fill="hold" grpId="0" nodeType="withEffect">
                                  <p:stCondLst>
                                    <p:cond delay="800"/>
                                  </p:stCondLst>
                                  <p:childTnLst>
                                    <p:set>
                                      <p:cBhvr>
                                        <p:cTn id="12" dur="1" fill="hold">
                                          <p:stCondLst>
                                            <p:cond delay="0"/>
                                          </p:stCondLst>
                                        </p:cTn>
                                        <p:tgtEl>
                                          <p:spTgt spid="5"/>
                                        </p:tgtEl>
                                        <p:attrNameLst>
                                          <p:attrName>style.visibility</p:attrName>
                                        </p:attrNameLst>
                                      </p:cBhvr>
                                      <p:to>
                                        <p:strVal val="visible"/>
                                      </p:to>
                                    </p:set>
                                    <p:animEffect transition="in" filter="circle(out)">
                                      <p:cBhvr>
                                        <p:cTn id="13" dur="500"/>
                                        <p:tgtEl>
                                          <p:spTgt spid="5"/>
                                        </p:tgtEl>
                                      </p:cBhvr>
                                    </p:animEffect>
                                  </p:childTnLst>
                                </p:cTn>
                              </p:par>
                              <p:par>
                                <p:cTn id="14" presetID="6" presetClass="entr" presetSubtype="32" fill="hold" grpId="0" nodeType="with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circle(out)">
                                      <p:cBhvr>
                                        <p:cTn id="16" dur="500"/>
                                        <p:tgtEl>
                                          <p:spTgt spid="6"/>
                                        </p:tgtEl>
                                      </p:cBhvr>
                                    </p:animEffect>
                                  </p:childTnLst>
                                </p:cTn>
                              </p:par>
                              <p:par>
                                <p:cTn id="17" presetID="6" presetClass="entr" presetSubtype="32" fill="hold" grpId="0" nodeType="withEffect">
                                  <p:stCondLst>
                                    <p:cond delay="1400"/>
                                  </p:stCondLst>
                                  <p:childTnLst>
                                    <p:set>
                                      <p:cBhvr>
                                        <p:cTn id="18" dur="1" fill="hold">
                                          <p:stCondLst>
                                            <p:cond delay="0"/>
                                          </p:stCondLst>
                                        </p:cTn>
                                        <p:tgtEl>
                                          <p:spTgt spid="9"/>
                                        </p:tgtEl>
                                        <p:attrNameLst>
                                          <p:attrName>style.visibility</p:attrName>
                                        </p:attrNameLst>
                                      </p:cBhvr>
                                      <p:to>
                                        <p:strVal val="visible"/>
                                      </p:to>
                                    </p:set>
                                    <p:animEffect transition="in" filter="circle(out)">
                                      <p:cBhvr>
                                        <p:cTn id="19" dur="500"/>
                                        <p:tgtEl>
                                          <p:spTgt spid="9"/>
                                        </p:tgtEl>
                                      </p:cBhvr>
                                    </p:animEffect>
                                  </p:childTnLst>
                                </p:cTn>
                              </p:par>
                              <p:par>
                                <p:cTn id="20" presetID="6" presetClass="entr" presetSubtype="32" fill="hold" grpId="0" nodeType="withEffect">
                                  <p:stCondLst>
                                    <p:cond delay="1600"/>
                                  </p:stCondLst>
                                  <p:childTnLst>
                                    <p:set>
                                      <p:cBhvr>
                                        <p:cTn id="21" dur="1" fill="hold">
                                          <p:stCondLst>
                                            <p:cond delay="0"/>
                                          </p:stCondLst>
                                        </p:cTn>
                                        <p:tgtEl>
                                          <p:spTgt spid="10"/>
                                        </p:tgtEl>
                                        <p:attrNameLst>
                                          <p:attrName>style.visibility</p:attrName>
                                        </p:attrNameLst>
                                      </p:cBhvr>
                                      <p:to>
                                        <p:strVal val="visible"/>
                                      </p:to>
                                    </p:set>
                                    <p:animEffect transition="in" filter="circle(out)">
                                      <p:cBhvr>
                                        <p:cTn id="22" dur="500"/>
                                        <p:tgtEl>
                                          <p:spTgt spid="10"/>
                                        </p:tgtEl>
                                      </p:cBhvr>
                                    </p:animEffect>
                                  </p:childTnLst>
                                </p:cTn>
                              </p:par>
                              <p:par>
                                <p:cTn id="23" presetID="2" presetClass="entr" presetSubtype="2" decel="50000" fill="hold" grpId="0" nodeType="withEffect">
                                  <p:stCondLst>
                                    <p:cond delay="50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000" fill="hold"/>
                                        <p:tgtEl>
                                          <p:spTgt spid="13"/>
                                        </p:tgtEl>
                                        <p:attrNameLst>
                                          <p:attrName>ppt_x</p:attrName>
                                        </p:attrNameLst>
                                      </p:cBhvr>
                                      <p:tavLst>
                                        <p:tav tm="0">
                                          <p:val>
                                            <p:strVal val="1+#ppt_w/2"/>
                                          </p:val>
                                        </p:tav>
                                        <p:tav tm="100000">
                                          <p:val>
                                            <p:strVal val="#ppt_x"/>
                                          </p:val>
                                        </p:tav>
                                      </p:tavLst>
                                    </p:anim>
                                    <p:anim calcmode="lin" valueType="num">
                                      <p:cBhvr additive="base">
                                        <p:cTn id="26" dur="1000" fill="hold"/>
                                        <p:tgtEl>
                                          <p:spTgt spid="13"/>
                                        </p:tgtEl>
                                        <p:attrNameLst>
                                          <p:attrName>ppt_y</p:attrName>
                                        </p:attrNameLst>
                                      </p:cBhvr>
                                      <p:tavLst>
                                        <p:tav tm="0">
                                          <p:val>
                                            <p:strVal val="#ppt_y"/>
                                          </p:val>
                                        </p:tav>
                                        <p:tav tm="100000">
                                          <p:val>
                                            <p:strVal val="#ppt_y"/>
                                          </p:val>
                                        </p:tav>
                                      </p:tavLst>
                                    </p:anim>
                                  </p:childTnLst>
                                </p:cTn>
                              </p:par>
                              <p:par>
                                <p:cTn id="27" presetID="2" presetClass="entr" presetSubtype="2" decel="50000" fill="hold" grpId="0" nodeType="withEffect">
                                  <p:stCondLst>
                                    <p:cond delay="80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1000" fill="hold"/>
                                        <p:tgtEl>
                                          <p:spTgt spid="14"/>
                                        </p:tgtEl>
                                        <p:attrNameLst>
                                          <p:attrName>ppt_x</p:attrName>
                                        </p:attrNameLst>
                                      </p:cBhvr>
                                      <p:tavLst>
                                        <p:tav tm="0">
                                          <p:val>
                                            <p:strVal val="1+#ppt_w/2"/>
                                          </p:val>
                                        </p:tav>
                                        <p:tav tm="100000">
                                          <p:val>
                                            <p:strVal val="#ppt_x"/>
                                          </p:val>
                                        </p:tav>
                                      </p:tavLst>
                                    </p:anim>
                                    <p:anim calcmode="lin" valueType="num">
                                      <p:cBhvr additive="base">
                                        <p:cTn id="30" dur="1000" fill="hold"/>
                                        <p:tgtEl>
                                          <p:spTgt spid="14"/>
                                        </p:tgtEl>
                                        <p:attrNameLst>
                                          <p:attrName>ppt_y</p:attrName>
                                        </p:attrNameLst>
                                      </p:cBhvr>
                                      <p:tavLst>
                                        <p:tav tm="0">
                                          <p:val>
                                            <p:strVal val="#ppt_y"/>
                                          </p:val>
                                        </p:tav>
                                        <p:tav tm="100000">
                                          <p:val>
                                            <p:strVal val="#ppt_y"/>
                                          </p:val>
                                        </p:tav>
                                      </p:tavLst>
                                    </p:anim>
                                  </p:childTnLst>
                                </p:cTn>
                              </p:par>
                              <p:par>
                                <p:cTn id="31" presetID="2" presetClass="entr" presetSubtype="2" decel="50000" fill="hold" grpId="0" nodeType="withEffect">
                                  <p:stCondLst>
                                    <p:cond delay="110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1000" fill="hold"/>
                                        <p:tgtEl>
                                          <p:spTgt spid="15"/>
                                        </p:tgtEl>
                                        <p:attrNameLst>
                                          <p:attrName>ppt_x</p:attrName>
                                        </p:attrNameLst>
                                      </p:cBhvr>
                                      <p:tavLst>
                                        <p:tav tm="0">
                                          <p:val>
                                            <p:strVal val="1+#ppt_w/2"/>
                                          </p:val>
                                        </p:tav>
                                        <p:tav tm="100000">
                                          <p:val>
                                            <p:strVal val="#ppt_x"/>
                                          </p:val>
                                        </p:tav>
                                      </p:tavLst>
                                    </p:anim>
                                    <p:anim calcmode="lin" valueType="num">
                                      <p:cBhvr additive="base">
                                        <p:cTn id="34" dur="1000" fill="hold"/>
                                        <p:tgtEl>
                                          <p:spTgt spid="15"/>
                                        </p:tgtEl>
                                        <p:attrNameLst>
                                          <p:attrName>ppt_y</p:attrName>
                                        </p:attrNameLst>
                                      </p:cBhvr>
                                      <p:tavLst>
                                        <p:tav tm="0">
                                          <p:val>
                                            <p:strVal val="#ppt_y"/>
                                          </p:val>
                                        </p:tav>
                                        <p:tav tm="100000">
                                          <p:val>
                                            <p:strVal val="#ppt_y"/>
                                          </p:val>
                                        </p:tav>
                                      </p:tavLst>
                                    </p:anim>
                                  </p:childTnLst>
                                </p:cTn>
                              </p:par>
                              <p:par>
                                <p:cTn id="35" presetID="2" presetClass="entr" presetSubtype="8" decel="50000" fill="hold" grpId="0" nodeType="withEffect">
                                  <p:stCondLst>
                                    <p:cond delay="160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1000" fill="hold"/>
                                        <p:tgtEl>
                                          <p:spTgt spid="17"/>
                                        </p:tgtEl>
                                        <p:attrNameLst>
                                          <p:attrName>ppt_x</p:attrName>
                                        </p:attrNameLst>
                                      </p:cBhvr>
                                      <p:tavLst>
                                        <p:tav tm="0">
                                          <p:val>
                                            <p:strVal val="0-#ppt_w/2"/>
                                          </p:val>
                                        </p:tav>
                                        <p:tav tm="100000">
                                          <p:val>
                                            <p:strVal val="#ppt_x"/>
                                          </p:val>
                                        </p:tav>
                                      </p:tavLst>
                                    </p:anim>
                                    <p:anim calcmode="lin" valueType="num">
                                      <p:cBhvr additive="base">
                                        <p:cTn id="38" dur="1000" fill="hold"/>
                                        <p:tgtEl>
                                          <p:spTgt spid="17"/>
                                        </p:tgtEl>
                                        <p:attrNameLst>
                                          <p:attrName>ppt_y</p:attrName>
                                        </p:attrNameLst>
                                      </p:cBhvr>
                                      <p:tavLst>
                                        <p:tav tm="0">
                                          <p:val>
                                            <p:strVal val="#ppt_y"/>
                                          </p:val>
                                        </p:tav>
                                        <p:tav tm="100000">
                                          <p:val>
                                            <p:strVal val="#ppt_y"/>
                                          </p:val>
                                        </p:tav>
                                      </p:tavLst>
                                    </p:anim>
                                  </p:childTnLst>
                                </p:cTn>
                              </p:par>
                              <p:par>
                                <p:cTn id="39" presetID="2" presetClass="entr" presetSubtype="8" decel="50000" fill="hold" grpId="0" nodeType="withEffect">
                                  <p:stCondLst>
                                    <p:cond delay="210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1000" fill="hold"/>
                                        <p:tgtEl>
                                          <p:spTgt spid="18"/>
                                        </p:tgtEl>
                                        <p:attrNameLst>
                                          <p:attrName>ppt_x</p:attrName>
                                        </p:attrNameLst>
                                      </p:cBhvr>
                                      <p:tavLst>
                                        <p:tav tm="0">
                                          <p:val>
                                            <p:strVal val="0-#ppt_w/2"/>
                                          </p:val>
                                        </p:tav>
                                        <p:tav tm="100000">
                                          <p:val>
                                            <p:strVal val="#ppt_x"/>
                                          </p:val>
                                        </p:tav>
                                      </p:tavLst>
                                    </p:anim>
                                    <p:anim calcmode="lin" valueType="num">
                                      <p:cBhvr additive="base">
                                        <p:cTn id="42"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9" grpId="0" animBg="1"/>
      <p:bldP spid="10" grpId="0" animBg="1"/>
      <p:bldP spid="13" grpId="0"/>
      <p:bldP spid="14" grpId="0"/>
      <p:bldP spid="15" grpId="0"/>
      <p:bldP spid="17"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89AD6-EC7A-7946-9D5C-2495ECD969EF}"/>
              </a:ext>
            </a:extLst>
          </p:cNvPr>
          <p:cNvSpPr>
            <a:spLocks noGrp="1"/>
          </p:cNvSpPr>
          <p:nvPr>
            <p:ph type="title"/>
          </p:nvPr>
        </p:nvSpPr>
        <p:spPr>
          <a:xfrm>
            <a:off x="614782" y="180060"/>
            <a:ext cx="4646359" cy="685800"/>
          </a:xfrm>
        </p:spPr>
        <p:txBody>
          <a:bodyPr/>
          <a:lstStyle/>
          <a:p>
            <a:r>
              <a:rPr lang="fr-CH" dirty="0"/>
              <a:t>Soutien au Match </a:t>
            </a:r>
          </a:p>
        </p:txBody>
      </p:sp>
      <p:sp>
        <p:nvSpPr>
          <p:cNvPr id="3" name="Text Placeholder 2">
            <a:extLst>
              <a:ext uri="{FF2B5EF4-FFF2-40B4-BE49-F238E27FC236}">
                <a16:creationId xmlns:a16="http://schemas.microsoft.com/office/drawing/2014/main" id="{2D88F2D9-093D-3645-9768-DC7B2C4ACB6D}"/>
              </a:ext>
            </a:extLst>
          </p:cNvPr>
          <p:cNvSpPr>
            <a:spLocks noGrp="1"/>
          </p:cNvSpPr>
          <p:nvPr>
            <p:ph type="body" sz="quarter" idx="10"/>
          </p:nvPr>
        </p:nvSpPr>
        <p:spPr>
          <a:xfrm>
            <a:off x="789411" y="1128997"/>
            <a:ext cx="10203704" cy="3846513"/>
          </a:xfrm>
        </p:spPr>
        <p:txBody>
          <a:bodyPr/>
          <a:lstStyle/>
          <a:p>
            <a:r>
              <a:rPr lang="fr-FR" b="1" dirty="0"/>
              <a:t>Sponsor Match : </a:t>
            </a:r>
            <a:r>
              <a:rPr lang="fr-FR" dirty="0"/>
              <a:t>En devenant sponsor d'un match, vous obtenez une visibilité maximale lors d'une journée entière, avec des annonces, des remerciements spéciaux et plus encore.</a:t>
            </a:r>
          </a:p>
          <a:p>
            <a:endParaRPr lang="fr-FR" dirty="0"/>
          </a:p>
          <a:p>
            <a:r>
              <a:rPr lang="fr-FR" b="1" dirty="0"/>
              <a:t>Ballon Match </a:t>
            </a:r>
            <a:r>
              <a:rPr lang="fr-FR" dirty="0"/>
              <a:t>: Réitérez votre engagement en sponsorisant le ballon pour un match particulier, une opportunité de reconnaissance instantanée sur le terrain.</a:t>
            </a:r>
            <a:endParaRPr lang="en-US" dirty="0"/>
          </a:p>
        </p:txBody>
      </p:sp>
      <p:grpSp>
        <p:nvGrpSpPr>
          <p:cNvPr id="8" name="Group 7">
            <a:extLst>
              <a:ext uri="{FF2B5EF4-FFF2-40B4-BE49-F238E27FC236}">
                <a16:creationId xmlns:a16="http://schemas.microsoft.com/office/drawing/2014/main" id="{76854099-027A-1831-3961-4E6A28A7F691}"/>
              </a:ext>
            </a:extLst>
          </p:cNvPr>
          <p:cNvGrpSpPr/>
          <p:nvPr/>
        </p:nvGrpSpPr>
        <p:grpSpPr>
          <a:xfrm>
            <a:off x="11333798" y="264334"/>
            <a:ext cx="493190" cy="517252"/>
            <a:chOff x="10887472" y="180060"/>
            <a:chExt cx="904576" cy="904576"/>
          </a:xfrm>
        </p:grpSpPr>
        <p:sp>
          <p:nvSpPr>
            <p:cNvPr id="6" name="Oval 5">
              <a:extLst>
                <a:ext uri="{FF2B5EF4-FFF2-40B4-BE49-F238E27FC236}">
                  <a16:creationId xmlns:a16="http://schemas.microsoft.com/office/drawing/2014/main" id="{CF3DC33F-1F35-64C4-3663-B03EAE86CA92}"/>
                </a:ext>
              </a:extLst>
            </p:cNvPr>
            <p:cNvSpPr/>
            <p:nvPr/>
          </p:nvSpPr>
          <p:spPr>
            <a:xfrm>
              <a:off x="10887472" y="180060"/>
              <a:ext cx="904576" cy="9045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Lights On with solid fill">
              <a:extLst>
                <a:ext uri="{FF2B5EF4-FFF2-40B4-BE49-F238E27FC236}">
                  <a16:creationId xmlns:a16="http://schemas.microsoft.com/office/drawing/2014/main" id="{A8F1EC96-E291-71BC-164E-DC2C03AE37C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45299" y="332547"/>
              <a:ext cx="598698" cy="598698"/>
            </a:xfrm>
            <a:prstGeom prst="rect">
              <a:avLst/>
            </a:prstGeom>
          </p:spPr>
        </p:pic>
      </p:grpSp>
    </p:spTree>
    <p:extLst>
      <p:ext uri="{BB962C8B-B14F-4D97-AF65-F5344CB8AC3E}">
        <p14:creationId xmlns:p14="http://schemas.microsoft.com/office/powerpoint/2010/main" val="2442883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DFBEED6-A231-E542-B390-A0C582ADD05C}"/>
              </a:ext>
            </a:extLst>
          </p:cNvPr>
          <p:cNvSpPr/>
          <p:nvPr/>
        </p:nvSpPr>
        <p:spPr>
          <a:xfrm>
            <a:off x="494533" y="408736"/>
            <a:ext cx="7087316" cy="830997"/>
          </a:xfrm>
          <a:prstGeom prst="rect">
            <a:avLst/>
          </a:prstGeom>
        </p:spPr>
        <p:txBody>
          <a:bodyPr wrap="square">
            <a:spAutoFit/>
          </a:bodyPr>
          <a:lstStyle/>
          <a:p>
            <a:pPr marR="794090"/>
            <a:r>
              <a:rPr lang="fr-FR" sz="2400" dirty="0">
                <a:latin typeface="BentonSans Light" panose="02000503000000020004" pitchFamily="2" charset="0"/>
                <a:ea typeface="+mj-ea"/>
                <a:cs typeface="+mj-cs"/>
              </a:rPr>
              <a:t>Sponsor match</a:t>
            </a:r>
            <a:br>
              <a:rPr lang="fr-FR" sz="2400" dirty="0">
                <a:latin typeface="BentonSans Light" panose="02000503000000020004" pitchFamily="2" charset="0"/>
                <a:ea typeface="+mj-ea"/>
                <a:cs typeface="+mj-cs"/>
              </a:rPr>
            </a:br>
            <a:endParaRPr lang="fr-CH" sz="2400" dirty="0">
              <a:latin typeface="BentonSans Light" panose="02000503000000020004" pitchFamily="2" charset="0"/>
              <a:ea typeface="+mj-ea"/>
              <a:cs typeface="+mj-cs"/>
            </a:endParaRPr>
          </a:p>
        </p:txBody>
      </p:sp>
      <p:sp>
        <p:nvSpPr>
          <p:cNvPr id="2" name="Rectangle 1">
            <a:extLst>
              <a:ext uri="{FF2B5EF4-FFF2-40B4-BE49-F238E27FC236}">
                <a16:creationId xmlns:a16="http://schemas.microsoft.com/office/drawing/2014/main" id="{68E169A4-6E8E-84A4-84CA-46D4DEFDE421}"/>
              </a:ext>
            </a:extLst>
          </p:cNvPr>
          <p:cNvSpPr/>
          <p:nvPr/>
        </p:nvSpPr>
        <p:spPr>
          <a:xfrm>
            <a:off x="494533" y="1691242"/>
            <a:ext cx="7087316" cy="4001095"/>
          </a:xfrm>
          <a:prstGeom prst="rect">
            <a:avLst/>
          </a:prstGeom>
        </p:spPr>
        <p:txBody>
          <a:bodyPr wrap="square">
            <a:spAutoFit/>
          </a:bodyPr>
          <a:lstStyle/>
          <a:p>
            <a:r>
              <a:rPr lang="fr-FR" sz="1200" dirty="0">
                <a:latin typeface="BentonSans Light" panose="02000503000000020004" pitchFamily="2" charset="0"/>
              </a:rPr>
              <a:t>Couverture publicitaire d'un match avec exposition ou stand</a:t>
            </a:r>
          </a:p>
          <a:p>
            <a:endParaRPr lang="fr-FR" sz="1200" dirty="0">
              <a:latin typeface="BentonSans Light" panose="02000503000000020004" pitchFamily="2" charset="0"/>
            </a:endParaRPr>
          </a:p>
          <a:p>
            <a:endParaRPr lang="fr-FR" sz="1200" dirty="0">
              <a:latin typeface="BentonSans Light" panose="02000503000000020004" pitchFamily="2" charset="0"/>
            </a:endParaRPr>
          </a:p>
          <a:p>
            <a:endParaRPr lang="fr-FR" sz="1200" dirty="0">
              <a:latin typeface="BentonSans Light" panose="02000503000000020004" pitchFamily="2" charset="0"/>
            </a:endParaRPr>
          </a:p>
          <a:p>
            <a:r>
              <a:rPr lang="fr-FR" sz="1200" dirty="0">
                <a:latin typeface="BentonSans Light" panose="02000503000000020004" pitchFamily="2" charset="0"/>
              </a:rPr>
              <a:t>Tarif</a:t>
            </a:r>
          </a:p>
          <a:p>
            <a:r>
              <a:rPr lang="fr-FR" sz="1200" dirty="0">
                <a:latin typeface="BentonSans Light" panose="02000503000000020004" pitchFamily="2" charset="0"/>
              </a:rPr>
              <a:t>			</a:t>
            </a:r>
          </a:p>
          <a:p>
            <a:r>
              <a:rPr lang="fr-FR" sz="1200" dirty="0">
                <a:latin typeface="BentonSans Light" panose="02000503000000020004" pitchFamily="2" charset="0"/>
              </a:rPr>
              <a:t>Sponsoring	1 match 	CHF 1’250.00 HT 	</a:t>
            </a:r>
          </a:p>
          <a:p>
            <a:endParaRPr lang="fr-FR" sz="1200" dirty="0">
              <a:latin typeface="BentonSans Light" panose="02000503000000020004" pitchFamily="2" charset="0"/>
            </a:endParaRPr>
          </a:p>
          <a:p>
            <a:r>
              <a:rPr lang="fr-FR" sz="1200" dirty="0">
                <a:latin typeface="BentonSans Light" panose="02000503000000020004" pitchFamily="2" charset="0"/>
              </a:rPr>
              <a:t>	2 matchs 	CHF 2’000.00 HT </a:t>
            </a:r>
          </a:p>
          <a:p>
            <a:endParaRPr lang="fr-FR" sz="1200" dirty="0">
              <a:latin typeface="BentonSans Light" panose="02000503000000020004" pitchFamily="2" charset="0"/>
            </a:endParaRPr>
          </a:p>
          <a:p>
            <a:endParaRPr lang="fr-FR" sz="1200" dirty="0">
              <a:latin typeface="BentonSans Light" panose="02000503000000020004" pitchFamily="2" charset="0"/>
            </a:endParaRPr>
          </a:p>
          <a:p>
            <a:endParaRPr lang="fr-FR" sz="1200" dirty="0">
              <a:latin typeface="BentonSans Light" panose="02000503000000020004" pitchFamily="2" charset="0"/>
            </a:endParaRPr>
          </a:p>
          <a:p>
            <a:r>
              <a:rPr lang="fr-FR" sz="1200" dirty="0">
                <a:latin typeface="BentonSans Light" panose="02000503000000020004" pitchFamily="2" charset="0"/>
              </a:rPr>
              <a:t>Contre-prestations</a:t>
            </a:r>
          </a:p>
          <a:p>
            <a:endParaRPr lang="fr-FR" sz="1200" dirty="0">
              <a:latin typeface="BentonSans Light" panose="02000503000000020004" pitchFamily="2" charset="0"/>
            </a:endParaRPr>
          </a:p>
          <a:p>
            <a:pPr marL="171450" indent="-171450">
              <a:buFont typeface="Arial" panose="020B0604020202020204" pitchFamily="34" charset="0"/>
              <a:buChar char="•"/>
            </a:pPr>
            <a:r>
              <a:rPr lang="fr-FR" sz="1200" dirty="0">
                <a:latin typeface="BentonSans Light" panose="02000503000000020004" pitchFamily="2" charset="0"/>
              </a:rPr>
              <a:t>Mise à disposition des abords du terrain pour installation de l'exposition ou du stand (zones 1 - 2);</a:t>
            </a:r>
          </a:p>
          <a:p>
            <a:pPr marL="171450" indent="-171450">
              <a:buFont typeface="Arial" panose="020B0604020202020204" pitchFamily="34" charset="0"/>
              <a:buChar char="•"/>
            </a:pPr>
            <a:r>
              <a:rPr lang="fr-FR" sz="1200" dirty="0">
                <a:latin typeface="BentonSans Light" panose="02000503000000020004" pitchFamily="2" charset="0"/>
              </a:rPr>
              <a:t>Nom et logo de l'entreprise dans le programme du match;</a:t>
            </a:r>
          </a:p>
          <a:p>
            <a:pPr marL="171450" indent="-171450">
              <a:buFont typeface="Arial" panose="020B0604020202020204" pitchFamily="34" charset="0"/>
              <a:buChar char="•"/>
            </a:pPr>
            <a:r>
              <a:rPr lang="fr-FR" sz="1200" dirty="0">
                <a:latin typeface="BentonSans Light" panose="02000503000000020004" pitchFamily="2" charset="0"/>
              </a:rPr>
              <a:t>15 entrées par match + invitations à l'apéritif offert à la mi-temps</a:t>
            </a:r>
          </a:p>
          <a:p>
            <a:pPr marL="171450" indent="-171450">
              <a:buFont typeface="Arial" panose="020B0604020202020204" pitchFamily="34" charset="0"/>
              <a:buChar char="•"/>
            </a:pPr>
            <a:r>
              <a:rPr lang="fr-FR" sz="1200" dirty="0">
                <a:latin typeface="BentonSans Light" panose="02000503000000020004" pitchFamily="2" charset="0"/>
              </a:rPr>
              <a:t>Distribution possible de produits publicitaires dans l'enceinte du stade;</a:t>
            </a:r>
          </a:p>
          <a:p>
            <a:pPr marL="171450" indent="-171450">
              <a:buFont typeface="Arial" panose="020B0604020202020204" pitchFamily="34" charset="0"/>
              <a:buChar char="•"/>
            </a:pPr>
            <a:r>
              <a:rPr lang="fr-FR" sz="1200" dirty="0">
                <a:latin typeface="BentonSans Light" panose="02000503000000020004" pitchFamily="2" charset="0"/>
              </a:rPr>
              <a:t>Annonce sonore par le speaker au début du match et à la mi-temps;</a:t>
            </a:r>
          </a:p>
          <a:p>
            <a:pPr marL="171450" indent="-171450">
              <a:buFont typeface="Arial" panose="020B0604020202020204" pitchFamily="34" charset="0"/>
              <a:buChar char="•"/>
            </a:pPr>
            <a:r>
              <a:rPr lang="fr-FR" sz="1200" dirty="0">
                <a:latin typeface="BentonSans Light" panose="02000503000000020004" pitchFamily="2" charset="0"/>
              </a:rPr>
              <a:t>Vidéo promotionnelle possible sur panneau digital LED (vidéo 10 sec. À fournir)</a:t>
            </a:r>
          </a:p>
          <a:p>
            <a:pPr algn="just"/>
            <a:endParaRPr lang="fr-FR" sz="1400" dirty="0">
              <a:latin typeface="BentonSans Light" panose="02000503000000020004" pitchFamily="2" charset="0"/>
            </a:endParaRPr>
          </a:p>
        </p:txBody>
      </p:sp>
      <p:grpSp>
        <p:nvGrpSpPr>
          <p:cNvPr id="8" name="Group 7">
            <a:extLst>
              <a:ext uri="{FF2B5EF4-FFF2-40B4-BE49-F238E27FC236}">
                <a16:creationId xmlns:a16="http://schemas.microsoft.com/office/drawing/2014/main" id="{5C5F8A43-855F-6F6B-66FC-94576993C8A7}"/>
              </a:ext>
            </a:extLst>
          </p:cNvPr>
          <p:cNvGrpSpPr/>
          <p:nvPr/>
        </p:nvGrpSpPr>
        <p:grpSpPr>
          <a:xfrm>
            <a:off x="11333798" y="264334"/>
            <a:ext cx="493190" cy="517252"/>
            <a:chOff x="10887472" y="180060"/>
            <a:chExt cx="904576" cy="904576"/>
          </a:xfrm>
        </p:grpSpPr>
        <p:sp>
          <p:nvSpPr>
            <p:cNvPr id="9" name="Oval 8">
              <a:extLst>
                <a:ext uri="{FF2B5EF4-FFF2-40B4-BE49-F238E27FC236}">
                  <a16:creationId xmlns:a16="http://schemas.microsoft.com/office/drawing/2014/main" id="{C0DA2F35-F892-6C36-8976-F0142CD027F3}"/>
                </a:ext>
              </a:extLst>
            </p:cNvPr>
            <p:cNvSpPr/>
            <p:nvPr/>
          </p:nvSpPr>
          <p:spPr>
            <a:xfrm>
              <a:off x="10887472" y="180060"/>
              <a:ext cx="904576" cy="9045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Lights On with solid fill">
              <a:extLst>
                <a:ext uri="{FF2B5EF4-FFF2-40B4-BE49-F238E27FC236}">
                  <a16:creationId xmlns:a16="http://schemas.microsoft.com/office/drawing/2014/main" id="{15624D79-DA10-671A-D935-1B771365D91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45299" y="332547"/>
              <a:ext cx="598698" cy="598698"/>
            </a:xfrm>
            <a:prstGeom prst="rect">
              <a:avLst/>
            </a:prstGeom>
          </p:spPr>
        </p:pic>
      </p:grpSp>
      <p:pic>
        <p:nvPicPr>
          <p:cNvPr id="5" name="Picture 4">
            <a:extLst>
              <a:ext uri="{FF2B5EF4-FFF2-40B4-BE49-F238E27FC236}">
                <a16:creationId xmlns:a16="http://schemas.microsoft.com/office/drawing/2014/main" id="{AE685359-73B9-7282-8553-5439C3233E73}"/>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p:blipFill>
        <p:spPr>
          <a:xfrm>
            <a:off x="7894937" y="1666544"/>
            <a:ext cx="3524911" cy="3524911"/>
          </a:xfrm>
          <a:prstGeom prst="rect">
            <a:avLst/>
          </a:prstGeom>
        </p:spPr>
      </p:pic>
    </p:spTree>
    <p:extLst>
      <p:ext uri="{BB962C8B-B14F-4D97-AF65-F5344CB8AC3E}">
        <p14:creationId xmlns:p14="http://schemas.microsoft.com/office/powerpoint/2010/main" val="1130722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DFBEED6-A231-E542-B390-A0C582ADD05C}"/>
              </a:ext>
            </a:extLst>
          </p:cNvPr>
          <p:cNvSpPr/>
          <p:nvPr/>
        </p:nvSpPr>
        <p:spPr>
          <a:xfrm>
            <a:off x="494533" y="408736"/>
            <a:ext cx="7087316" cy="830997"/>
          </a:xfrm>
          <a:prstGeom prst="rect">
            <a:avLst/>
          </a:prstGeom>
        </p:spPr>
        <p:txBody>
          <a:bodyPr wrap="square">
            <a:spAutoFit/>
          </a:bodyPr>
          <a:lstStyle/>
          <a:p>
            <a:pPr marR="794090"/>
            <a:r>
              <a:rPr lang="fr-FR" sz="2400" dirty="0">
                <a:latin typeface="BentonSans Light" panose="02000503000000020004" pitchFamily="2" charset="0"/>
                <a:ea typeface="+mj-ea"/>
                <a:cs typeface="+mj-cs"/>
              </a:rPr>
              <a:t>Ballon de match (saison)</a:t>
            </a:r>
            <a:br>
              <a:rPr lang="fr-FR" sz="2400" dirty="0">
                <a:latin typeface="BentonSans Light" panose="02000503000000020004" pitchFamily="2" charset="0"/>
                <a:ea typeface="+mj-ea"/>
                <a:cs typeface="+mj-cs"/>
              </a:rPr>
            </a:br>
            <a:endParaRPr lang="fr-CH" sz="2400" dirty="0">
              <a:latin typeface="BentonSans Light" panose="02000503000000020004" pitchFamily="2" charset="0"/>
              <a:ea typeface="+mj-ea"/>
              <a:cs typeface="+mj-cs"/>
            </a:endParaRPr>
          </a:p>
        </p:txBody>
      </p:sp>
      <p:sp>
        <p:nvSpPr>
          <p:cNvPr id="2" name="Rectangle 1">
            <a:extLst>
              <a:ext uri="{FF2B5EF4-FFF2-40B4-BE49-F238E27FC236}">
                <a16:creationId xmlns:a16="http://schemas.microsoft.com/office/drawing/2014/main" id="{68E169A4-6E8E-84A4-84CA-46D4DEFDE421}"/>
              </a:ext>
            </a:extLst>
          </p:cNvPr>
          <p:cNvSpPr/>
          <p:nvPr/>
        </p:nvSpPr>
        <p:spPr>
          <a:xfrm>
            <a:off x="494533" y="1691242"/>
            <a:ext cx="6869435" cy="4154984"/>
          </a:xfrm>
          <a:prstGeom prst="rect">
            <a:avLst/>
          </a:prstGeom>
        </p:spPr>
        <p:txBody>
          <a:bodyPr wrap="square">
            <a:spAutoFit/>
          </a:bodyPr>
          <a:lstStyle/>
          <a:p>
            <a:r>
              <a:rPr lang="fr-FR" sz="1200" b="1" dirty="0">
                <a:latin typeface="BentonSans Light" panose="02000503000000020004" pitchFamily="2" charset="0"/>
              </a:rPr>
              <a:t>Ballon de match annuel ou semi-annuel</a:t>
            </a:r>
          </a:p>
          <a:p>
            <a:endParaRPr lang="fr-FR" sz="1200" b="1" dirty="0">
              <a:latin typeface="BentonSans Light" panose="02000503000000020004" pitchFamily="2" charset="0"/>
            </a:endParaRPr>
          </a:p>
          <a:p>
            <a:r>
              <a:rPr lang="fr-FR" sz="1200" u="sng" dirty="0">
                <a:latin typeface="BentonSans Light" panose="02000503000000020004" pitchFamily="2" charset="0"/>
              </a:rPr>
              <a:t>Tarif</a:t>
            </a:r>
          </a:p>
          <a:p>
            <a:r>
              <a:rPr lang="fr-FR" sz="1200" dirty="0">
                <a:latin typeface="BentonSans Light" panose="02000503000000020004" pitchFamily="2" charset="0"/>
              </a:rPr>
              <a:t>			</a:t>
            </a:r>
          </a:p>
          <a:p>
            <a:r>
              <a:rPr lang="fr-FR" sz="1200" dirty="0">
                <a:latin typeface="BentonSans Light" panose="02000503000000020004" pitchFamily="2" charset="0"/>
              </a:rPr>
              <a:t>Ballon OR		1 tour championnat		CHF  600.00 TTC</a:t>
            </a:r>
          </a:p>
          <a:p>
            <a:r>
              <a:rPr lang="fr-FR" sz="1200" dirty="0">
                <a:latin typeface="BentonSans Light" panose="02000503000000020004" pitchFamily="2" charset="0"/>
              </a:rPr>
              <a:t>	</a:t>
            </a:r>
          </a:p>
          <a:p>
            <a:r>
              <a:rPr lang="fr-FR" sz="1200" dirty="0">
                <a:latin typeface="BentonSans Light" panose="02000503000000020004" pitchFamily="2" charset="0"/>
              </a:rPr>
              <a:t>Ballon PLATINE	 	saison complète		CHF  800.00 TTC</a:t>
            </a:r>
          </a:p>
          <a:p>
            <a:endParaRPr lang="fr-FR" sz="1200" dirty="0">
              <a:latin typeface="BentonSans Light" panose="02000503000000020004" pitchFamily="2" charset="0"/>
            </a:endParaRPr>
          </a:p>
          <a:p>
            <a:endParaRPr lang="fr-FR" sz="1200" dirty="0">
              <a:latin typeface="BentonSans Light" panose="02000503000000020004" pitchFamily="2" charset="0"/>
            </a:endParaRPr>
          </a:p>
          <a:p>
            <a:endParaRPr lang="fr-FR" sz="1200" dirty="0">
              <a:latin typeface="BentonSans Light" panose="02000503000000020004" pitchFamily="2" charset="0"/>
            </a:endParaRPr>
          </a:p>
          <a:p>
            <a:r>
              <a:rPr lang="fr-FR" sz="1200" u="sng" dirty="0">
                <a:latin typeface="BentonSans Light" panose="02000503000000020004" pitchFamily="2" charset="0"/>
              </a:rPr>
              <a:t>Contre-prestations</a:t>
            </a:r>
          </a:p>
          <a:p>
            <a:endParaRPr lang="fr-FR" sz="1200" dirty="0">
              <a:latin typeface="BentonSans Light" panose="02000503000000020004" pitchFamily="2" charset="0"/>
            </a:endParaRPr>
          </a:p>
          <a:p>
            <a:pPr marL="171450" indent="-171450">
              <a:buFont typeface="Arial" panose="020B0604020202020204" pitchFamily="34" charset="0"/>
              <a:buChar char="•"/>
            </a:pPr>
            <a:r>
              <a:rPr lang="fr-FR" sz="1200" dirty="0">
                <a:latin typeface="BentonSans Light" panose="02000503000000020004" pitchFamily="2" charset="0"/>
              </a:rPr>
              <a:t>15 entrées par tour + invitations à l'apéritif-collation offert à la mi-temps à l’Espace Jacques Gobet;</a:t>
            </a:r>
          </a:p>
          <a:p>
            <a:pPr marL="171450" indent="-171450">
              <a:buFont typeface="Arial" panose="020B0604020202020204" pitchFamily="34" charset="0"/>
              <a:buChar char="•"/>
            </a:pPr>
            <a:endParaRPr lang="fr-FR" sz="1200" dirty="0">
              <a:latin typeface="BentonSans Light" panose="02000503000000020004" pitchFamily="2" charset="0"/>
            </a:endParaRPr>
          </a:p>
          <a:p>
            <a:pPr marL="171450" indent="-171450">
              <a:buFont typeface="Arial" panose="020B0604020202020204" pitchFamily="34" charset="0"/>
              <a:buChar char="•"/>
            </a:pPr>
            <a:r>
              <a:rPr lang="fr-FR" sz="1200" dirty="0">
                <a:latin typeface="BentonSans Light" panose="02000503000000020004" pitchFamily="2" charset="0"/>
              </a:rPr>
              <a:t>Inscription dans le programme du match (feuillet) et annonce sonore (2x) durant le match</a:t>
            </a:r>
          </a:p>
          <a:p>
            <a:pPr marL="171450" indent="-171450">
              <a:buFont typeface="Arial" panose="020B0604020202020204" pitchFamily="34" charset="0"/>
              <a:buChar char="•"/>
            </a:pPr>
            <a:endParaRPr lang="fr-FR" sz="1200" dirty="0">
              <a:latin typeface="BentonSans Light" panose="02000503000000020004" pitchFamily="2" charset="0"/>
            </a:endParaRPr>
          </a:p>
          <a:p>
            <a:endParaRPr lang="fr-FR" sz="1200" dirty="0">
              <a:latin typeface="BentonSans Light" panose="02000503000000020004" pitchFamily="2" charset="0"/>
            </a:endParaRPr>
          </a:p>
          <a:p>
            <a:endParaRPr lang="fr-FR" sz="1200" dirty="0">
              <a:latin typeface="BentonSans Light" panose="02000503000000020004" pitchFamily="2" charset="0"/>
            </a:endParaRPr>
          </a:p>
          <a:p>
            <a:r>
              <a:rPr lang="fr-FR" sz="1200" u="sng" dirty="0">
                <a:latin typeface="BentonSans Light" panose="02000503000000020004" pitchFamily="2" charset="0"/>
              </a:rPr>
              <a:t>Remarque : </a:t>
            </a:r>
          </a:p>
          <a:p>
            <a:endParaRPr lang="fr-FR" sz="1200" dirty="0">
              <a:latin typeface="BentonSans Light" panose="02000503000000020004" pitchFamily="2" charset="0"/>
            </a:endParaRPr>
          </a:p>
          <a:p>
            <a:r>
              <a:rPr lang="fr-FR" sz="1200" dirty="0">
                <a:latin typeface="BentonSans Light" panose="02000503000000020004" pitchFamily="2" charset="0"/>
              </a:rPr>
              <a:t>possibilité de ballons de match individuel</a:t>
            </a:r>
            <a:endParaRPr lang="fr-FR" sz="1400" dirty="0">
              <a:latin typeface="BentonSans Light" panose="02000503000000020004" pitchFamily="2" charset="0"/>
            </a:endParaRPr>
          </a:p>
        </p:txBody>
      </p:sp>
      <p:grpSp>
        <p:nvGrpSpPr>
          <p:cNvPr id="8" name="Group 7">
            <a:extLst>
              <a:ext uri="{FF2B5EF4-FFF2-40B4-BE49-F238E27FC236}">
                <a16:creationId xmlns:a16="http://schemas.microsoft.com/office/drawing/2014/main" id="{5C5F8A43-855F-6F6B-66FC-94576993C8A7}"/>
              </a:ext>
            </a:extLst>
          </p:cNvPr>
          <p:cNvGrpSpPr/>
          <p:nvPr/>
        </p:nvGrpSpPr>
        <p:grpSpPr>
          <a:xfrm>
            <a:off x="11333798" y="264334"/>
            <a:ext cx="493190" cy="517252"/>
            <a:chOff x="10887472" y="180060"/>
            <a:chExt cx="904576" cy="904576"/>
          </a:xfrm>
        </p:grpSpPr>
        <p:sp>
          <p:nvSpPr>
            <p:cNvPr id="9" name="Oval 8">
              <a:extLst>
                <a:ext uri="{FF2B5EF4-FFF2-40B4-BE49-F238E27FC236}">
                  <a16:creationId xmlns:a16="http://schemas.microsoft.com/office/drawing/2014/main" id="{C0DA2F35-F892-6C36-8976-F0142CD027F3}"/>
                </a:ext>
              </a:extLst>
            </p:cNvPr>
            <p:cNvSpPr/>
            <p:nvPr/>
          </p:nvSpPr>
          <p:spPr>
            <a:xfrm>
              <a:off x="10887472" y="180060"/>
              <a:ext cx="904576" cy="9045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Lights On with solid fill">
              <a:extLst>
                <a:ext uri="{FF2B5EF4-FFF2-40B4-BE49-F238E27FC236}">
                  <a16:creationId xmlns:a16="http://schemas.microsoft.com/office/drawing/2014/main" id="{15624D79-DA10-671A-D935-1B771365D91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45299" y="332547"/>
              <a:ext cx="598698" cy="598698"/>
            </a:xfrm>
            <a:prstGeom prst="rect">
              <a:avLst/>
            </a:prstGeom>
          </p:spPr>
        </p:pic>
      </p:grpSp>
      <p:pic>
        <p:nvPicPr>
          <p:cNvPr id="5" name="Picture 4">
            <a:extLst>
              <a:ext uri="{FF2B5EF4-FFF2-40B4-BE49-F238E27FC236}">
                <a16:creationId xmlns:a16="http://schemas.microsoft.com/office/drawing/2014/main" id="{7224C0FA-C3AC-A5FD-B4CE-B7EB7DCACE91}"/>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p:blipFill>
        <p:spPr>
          <a:xfrm>
            <a:off x="8089077" y="2487168"/>
            <a:ext cx="3337993" cy="3334512"/>
          </a:xfrm>
          <a:prstGeom prst="rect">
            <a:avLst/>
          </a:prstGeom>
        </p:spPr>
      </p:pic>
    </p:spTree>
    <p:extLst>
      <p:ext uri="{BB962C8B-B14F-4D97-AF65-F5344CB8AC3E}">
        <p14:creationId xmlns:p14="http://schemas.microsoft.com/office/powerpoint/2010/main" val="906582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DFBEED6-A231-E542-B390-A0C582ADD05C}"/>
              </a:ext>
            </a:extLst>
          </p:cNvPr>
          <p:cNvSpPr/>
          <p:nvPr/>
        </p:nvSpPr>
        <p:spPr>
          <a:xfrm>
            <a:off x="530491" y="691608"/>
            <a:ext cx="6021614" cy="707886"/>
          </a:xfrm>
          <a:prstGeom prst="rect">
            <a:avLst/>
          </a:prstGeom>
        </p:spPr>
        <p:txBody>
          <a:bodyPr wrap="square">
            <a:spAutoFit/>
          </a:bodyPr>
          <a:lstStyle/>
          <a:p>
            <a:pPr marR="794090"/>
            <a:r>
              <a:rPr lang="fr-CH" sz="4000" spc="-19" dirty="0">
                <a:latin typeface="BentonSans Light" panose="02000503000000020004" pitchFamily="2" charset="0"/>
                <a:cs typeface="BentonSans Bold"/>
              </a:rPr>
              <a:t>Partenariats</a:t>
            </a:r>
          </a:p>
        </p:txBody>
      </p:sp>
      <p:sp>
        <p:nvSpPr>
          <p:cNvPr id="22" name="object 8">
            <a:extLst>
              <a:ext uri="{FF2B5EF4-FFF2-40B4-BE49-F238E27FC236}">
                <a16:creationId xmlns:a16="http://schemas.microsoft.com/office/drawing/2014/main" id="{FD3ACCD0-5092-CA44-8D98-F930B32CBD3E}"/>
              </a:ext>
            </a:extLst>
          </p:cNvPr>
          <p:cNvSpPr txBox="1"/>
          <p:nvPr/>
        </p:nvSpPr>
        <p:spPr>
          <a:xfrm>
            <a:off x="636576" y="403737"/>
            <a:ext cx="3139946" cy="280828"/>
          </a:xfrm>
          <a:prstGeom prst="rect">
            <a:avLst/>
          </a:prstGeom>
        </p:spPr>
        <p:txBody>
          <a:bodyPr vert="horz" wrap="square" lIns="0" tIns="64752" rIns="0" bIns="0" rtlCol="0">
            <a:spAutoFit/>
          </a:bodyPr>
          <a:lstStyle/>
          <a:p>
            <a:pPr marR="794090"/>
            <a:r>
              <a:rPr lang="fr-FR" sz="1400" spc="-19" dirty="0">
                <a:solidFill>
                  <a:schemeClr val="bg1">
                    <a:lumMod val="50000"/>
                  </a:schemeClr>
                </a:solidFill>
                <a:latin typeface="BentonSans Book" panose="02000503000000020004" pitchFamily="2" charset="0"/>
                <a:cs typeface="BentonSans Bold"/>
              </a:rPr>
              <a:t>A propos du FC Bulle</a:t>
            </a:r>
          </a:p>
        </p:txBody>
      </p:sp>
      <p:sp>
        <p:nvSpPr>
          <p:cNvPr id="2" name="Rectangle 1">
            <a:extLst>
              <a:ext uri="{FF2B5EF4-FFF2-40B4-BE49-F238E27FC236}">
                <a16:creationId xmlns:a16="http://schemas.microsoft.com/office/drawing/2014/main" id="{68E169A4-6E8E-84A4-84CA-46D4DEFDE421}"/>
              </a:ext>
            </a:extLst>
          </p:cNvPr>
          <p:cNvSpPr/>
          <p:nvPr/>
        </p:nvSpPr>
        <p:spPr>
          <a:xfrm>
            <a:off x="5553335" y="797510"/>
            <a:ext cx="6111349" cy="5262979"/>
          </a:xfrm>
          <a:prstGeom prst="rect">
            <a:avLst/>
          </a:prstGeom>
        </p:spPr>
        <p:txBody>
          <a:bodyPr wrap="square">
            <a:spAutoFit/>
          </a:bodyPr>
          <a:lstStyle/>
          <a:p>
            <a:pPr algn="just"/>
            <a:r>
              <a:rPr lang="fr-FR" sz="1200" b="1" dirty="0">
                <a:latin typeface="BentonSans Light" panose="02000503000000020004" pitchFamily="2" charset="0"/>
              </a:rPr>
              <a:t>L'Importance du Soutien de Nos Partenaires et Sponsors</a:t>
            </a:r>
          </a:p>
          <a:p>
            <a:pPr algn="just"/>
            <a:endParaRPr lang="fr-FR" sz="1200" dirty="0">
              <a:latin typeface="BentonSans Light" panose="02000503000000020004" pitchFamily="2" charset="0"/>
            </a:endParaRPr>
          </a:p>
          <a:p>
            <a:pPr algn="just"/>
            <a:r>
              <a:rPr lang="fr-FR" sz="1200" dirty="0">
                <a:latin typeface="BentonSans Light" panose="02000503000000020004" pitchFamily="2" charset="0"/>
              </a:rPr>
              <a:t>Le FC Bulle souhaite mettre en avant l'importance cruciale du soutien de ses partenaires et sponsors. Ce soutien va au-delà des simples contributions financières ; il est le socle sur lequel repose notre capacité à poursuivre notre mission sportive et communautaire.</a:t>
            </a:r>
          </a:p>
          <a:p>
            <a:pPr algn="just"/>
            <a:endParaRPr lang="fr-FR" sz="1200" dirty="0">
              <a:latin typeface="BentonSans Light" panose="02000503000000020004" pitchFamily="2" charset="0"/>
            </a:endParaRPr>
          </a:p>
          <a:p>
            <a:pPr algn="just"/>
            <a:r>
              <a:rPr lang="fr-FR" sz="1200" dirty="0">
                <a:latin typeface="BentonSans Light" panose="02000503000000020004" pitchFamily="2" charset="0"/>
              </a:rPr>
              <a:t>Le partenariat avec des entreprises locales et régionales enrichit notre club en lui apportant de la stabilité et en créant un réseau solide de relations mutuellement bénéfiques. Chaque sponsor et partenaire joue un rôle clé en nous permettant d'améliorer nos infrastructures, de soutenir nos équipes juniors, et de garantir que nos équipes principales continuent de concurrencer à des niveaux élevés. </a:t>
            </a:r>
          </a:p>
          <a:p>
            <a:pPr algn="just"/>
            <a:endParaRPr lang="fr-FR" sz="1200" dirty="0">
              <a:latin typeface="BentonSans Light" panose="02000503000000020004" pitchFamily="2" charset="0"/>
            </a:endParaRPr>
          </a:p>
          <a:p>
            <a:pPr algn="just"/>
            <a:r>
              <a:rPr lang="fr-FR" sz="1200" dirty="0">
                <a:latin typeface="BentonSans Light" panose="02000503000000020004" pitchFamily="2" charset="0"/>
              </a:rPr>
              <a:t>Le sponsoring contribue à donner plus de dynamisme à nos matchs et événements, transformant chaque rencontre sportive en une expérience inoubliable pour nos fans. Les actions de sponsoring, comme les panneaux publicitaires, le parrainage des ballons de match, et la présence dans nos programmes, ne font pas que promouvoir votre marque, mais démontrent également un engagement envers notre communauté sportive locale.</a:t>
            </a:r>
          </a:p>
          <a:p>
            <a:pPr algn="just"/>
            <a:endParaRPr lang="fr-FR" sz="1200" dirty="0">
              <a:latin typeface="BentonSans Light" panose="02000503000000020004" pitchFamily="2" charset="0"/>
            </a:endParaRPr>
          </a:p>
          <a:p>
            <a:pPr algn="just"/>
            <a:r>
              <a:rPr lang="fr-FR" sz="1200" dirty="0">
                <a:latin typeface="BentonSans Light" panose="02000503000000020004" pitchFamily="2" charset="0"/>
              </a:rPr>
              <a:t>Ensemble, grâce à ce soutien, nous façonnons un avenir ambitieux pour le FC Bulle, où le succès sur le terrain et l'engagement envers la communauté vont de pair. L'impact de votre partenariat se ressent dans chaque victoire, chaque talent émergeant, et chaque sourire de nos supporters.</a:t>
            </a:r>
          </a:p>
          <a:p>
            <a:pPr algn="just"/>
            <a:endParaRPr lang="fr-FR" sz="1200" dirty="0">
              <a:latin typeface="BentonSans Light" panose="02000503000000020004" pitchFamily="2" charset="0"/>
            </a:endParaRPr>
          </a:p>
          <a:p>
            <a:pPr algn="just"/>
            <a:r>
              <a:rPr lang="fr-FR" sz="1200" dirty="0">
                <a:latin typeface="BentonSans Light" panose="02000503000000020004" pitchFamily="2" charset="0"/>
              </a:rPr>
              <a:t>Merci d’être les piliers de notre réussite et de partager notre passion pour le football et notre communauté.</a:t>
            </a:r>
          </a:p>
        </p:txBody>
      </p:sp>
      <p:pic>
        <p:nvPicPr>
          <p:cNvPr id="3" name="Picture 2">
            <a:extLst>
              <a:ext uri="{FF2B5EF4-FFF2-40B4-BE49-F238E27FC236}">
                <a16:creationId xmlns:a16="http://schemas.microsoft.com/office/drawing/2014/main" id="{22C46CEB-D176-B19D-68DB-34DDC4309009}"/>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t="17739" b="17739"/>
          <a:stretch/>
        </p:blipFill>
        <p:spPr>
          <a:xfrm>
            <a:off x="464658" y="2295867"/>
            <a:ext cx="4710382" cy="3039229"/>
          </a:xfrm>
          <a:prstGeom prst="rect">
            <a:avLst/>
          </a:prstGeom>
        </p:spPr>
      </p:pic>
      <p:sp>
        <p:nvSpPr>
          <p:cNvPr id="7" name="TextBox 6">
            <a:extLst>
              <a:ext uri="{FF2B5EF4-FFF2-40B4-BE49-F238E27FC236}">
                <a16:creationId xmlns:a16="http://schemas.microsoft.com/office/drawing/2014/main" id="{8DC1C467-2865-E78F-BA60-AB3608637A83}"/>
              </a:ext>
            </a:extLst>
          </p:cNvPr>
          <p:cNvSpPr txBox="1"/>
          <p:nvPr/>
        </p:nvSpPr>
        <p:spPr>
          <a:xfrm>
            <a:off x="464658" y="5783490"/>
            <a:ext cx="6096000" cy="276999"/>
          </a:xfrm>
          <a:prstGeom prst="rect">
            <a:avLst/>
          </a:prstGeom>
          <a:noFill/>
        </p:spPr>
        <p:txBody>
          <a:bodyPr wrap="square">
            <a:spAutoFit/>
          </a:bodyPr>
          <a:lstStyle/>
          <a:p>
            <a:r>
              <a:rPr lang="fr-FR" sz="1200" b="1" dirty="0">
                <a:latin typeface="BentonSans Light" panose="02000503000000020004" pitchFamily="2" charset="0"/>
                <a:hlinkClick r:id="rId4"/>
              </a:rPr>
              <a:t>Lien vers la page de nos sponsors et partenaires</a:t>
            </a:r>
            <a:endParaRPr lang="en-CH" sz="1200" dirty="0"/>
          </a:p>
        </p:txBody>
      </p:sp>
    </p:spTree>
    <p:extLst>
      <p:ext uri="{BB962C8B-B14F-4D97-AF65-F5344CB8AC3E}">
        <p14:creationId xmlns:p14="http://schemas.microsoft.com/office/powerpoint/2010/main" val="1696126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8047008-90F8-B243-A643-E767B214BA30}"/>
              </a:ext>
            </a:extLst>
          </p:cNvPr>
          <p:cNvPicPr>
            <a:picLocks noChangeAspect="1"/>
          </p:cNvPicPr>
          <p:nvPr/>
        </p:nvPicPr>
        <p:blipFill>
          <a:blip r:embed="rId3"/>
          <a:srcRect l="20555" r="20555"/>
          <a:stretch/>
        </p:blipFill>
        <p:spPr>
          <a:xfrm>
            <a:off x="0" y="0"/>
            <a:ext cx="6097587" cy="6858000"/>
          </a:xfrm>
          <a:prstGeom prst="rect">
            <a:avLst/>
          </a:prstGeom>
        </p:spPr>
      </p:pic>
      <p:cxnSp>
        <p:nvCxnSpPr>
          <p:cNvPr id="20" name="Straight Connector 19">
            <a:extLst>
              <a:ext uri="{FF2B5EF4-FFF2-40B4-BE49-F238E27FC236}">
                <a16:creationId xmlns:a16="http://schemas.microsoft.com/office/drawing/2014/main" id="{D8197D5F-F96E-814F-8118-B3B3750FCC2D}"/>
              </a:ext>
            </a:extLst>
          </p:cNvPr>
          <p:cNvCxnSpPr>
            <a:cxnSpLocks/>
          </p:cNvCxnSpPr>
          <p:nvPr/>
        </p:nvCxnSpPr>
        <p:spPr>
          <a:xfrm>
            <a:off x="5357346" y="2613043"/>
            <a:ext cx="1392799" cy="0"/>
          </a:xfrm>
          <a:prstGeom prst="line">
            <a:avLst/>
          </a:prstGeom>
          <a:ln w="952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Presentation Title">
            <a:extLst>
              <a:ext uri="{FF2B5EF4-FFF2-40B4-BE49-F238E27FC236}">
                <a16:creationId xmlns:a16="http://schemas.microsoft.com/office/drawing/2014/main" id="{CCA6B8DF-FE73-0D48-9E0A-E45F5889DD59}"/>
              </a:ext>
            </a:extLst>
          </p:cNvPr>
          <p:cNvSpPr txBox="1">
            <a:spLocks/>
          </p:cNvSpPr>
          <p:nvPr/>
        </p:nvSpPr>
        <p:spPr bwMode="gray">
          <a:xfrm>
            <a:off x="3127793" y="868837"/>
            <a:ext cx="5701590" cy="1368425"/>
          </a:xfrm>
        </p:spPr>
        <p:txBody>
          <a:bodyPr/>
          <a:lstStyle>
            <a:lvl1pPr algn="l" defTabSz="914400" rtl="0" eaLnBrk="1" latinLnBrk="0" hangingPunct="1">
              <a:spcBef>
                <a:spcPct val="0"/>
              </a:spcBef>
              <a:buNone/>
              <a:defRPr sz="2000" b="1" kern="1200">
                <a:solidFill>
                  <a:schemeClr val="bg1"/>
                </a:solidFill>
                <a:latin typeface="+mj-lt"/>
                <a:ea typeface="+mj-ea"/>
                <a:cs typeface="+mj-cs"/>
              </a:defRPr>
            </a:lvl1pPr>
          </a:lstStyle>
          <a:p>
            <a:pPr algn="ctr"/>
            <a:r>
              <a:rPr lang="de-DE" sz="4000" b="0" dirty="0">
                <a:latin typeface="BentonSans Medium" panose="02000503000000020004" pitchFamily="2" charset="0"/>
              </a:rPr>
              <a:t>Merci </a:t>
            </a:r>
            <a:r>
              <a:rPr lang="de-DE" sz="4000" b="0" dirty="0" err="1">
                <a:latin typeface="BentonSans Medium" panose="02000503000000020004" pitchFamily="2" charset="0"/>
              </a:rPr>
              <a:t>pour</a:t>
            </a:r>
            <a:r>
              <a:rPr lang="de-DE" sz="4000" b="0" dirty="0">
                <a:latin typeface="BentonSans Medium" panose="02000503000000020004" pitchFamily="2" charset="0"/>
              </a:rPr>
              <a:t> </a:t>
            </a:r>
            <a:r>
              <a:rPr lang="de-DE" sz="4000" b="0" dirty="0" err="1">
                <a:latin typeface="BentonSans Medium" panose="02000503000000020004" pitchFamily="2" charset="0"/>
              </a:rPr>
              <a:t>votre</a:t>
            </a:r>
            <a:r>
              <a:rPr lang="de-DE" sz="4000" b="0" dirty="0">
                <a:latin typeface="BentonSans Medium" panose="02000503000000020004" pitchFamily="2" charset="0"/>
              </a:rPr>
              <a:t> </a:t>
            </a:r>
            <a:r>
              <a:rPr lang="de-DE" sz="4000" b="0" dirty="0" err="1">
                <a:latin typeface="BentonSans Medium" panose="02000503000000020004" pitchFamily="2" charset="0"/>
              </a:rPr>
              <a:t>soutien</a:t>
            </a:r>
            <a:endParaRPr lang="de-DE" sz="4000" b="0" dirty="0">
              <a:latin typeface="BentonSans Medium" panose="02000503000000020004" pitchFamily="2" charset="0"/>
            </a:endParaRPr>
          </a:p>
        </p:txBody>
      </p:sp>
      <p:sp>
        <p:nvSpPr>
          <p:cNvPr id="2" name="Rectangle: Rounded Corners 1">
            <a:extLst>
              <a:ext uri="{FF2B5EF4-FFF2-40B4-BE49-F238E27FC236}">
                <a16:creationId xmlns:a16="http://schemas.microsoft.com/office/drawing/2014/main" id="{A7ED6C59-4082-4D8B-D05C-128289ABDDF8}"/>
              </a:ext>
            </a:extLst>
          </p:cNvPr>
          <p:cNvSpPr/>
          <p:nvPr/>
        </p:nvSpPr>
        <p:spPr bwMode="gray">
          <a:xfrm>
            <a:off x="3461557" y="3093466"/>
            <a:ext cx="5491197" cy="3463443"/>
          </a:xfrm>
          <a:prstGeom prst="roundRect">
            <a:avLst/>
          </a:prstGeom>
          <a:solidFill>
            <a:schemeClr val="bg1">
              <a:lumMod val="95000"/>
              <a:alpha val="67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CH"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9" name="Subtitle 1">
            <a:extLst>
              <a:ext uri="{FF2B5EF4-FFF2-40B4-BE49-F238E27FC236}">
                <a16:creationId xmlns:a16="http://schemas.microsoft.com/office/drawing/2014/main" id="{FE8E9345-FF57-3941-88D8-C0C2E66F22FE}"/>
              </a:ext>
            </a:extLst>
          </p:cNvPr>
          <p:cNvSpPr txBox="1">
            <a:spLocks/>
          </p:cNvSpPr>
          <p:nvPr/>
        </p:nvSpPr>
        <p:spPr bwMode="gray">
          <a:xfrm>
            <a:off x="4174771" y="3533375"/>
            <a:ext cx="7490564" cy="1387010"/>
          </a:xfrm>
          <a:prstGeom prst="rect">
            <a:avLst/>
          </a:prstGeom>
        </p:spPr>
        <p:txBody>
          <a:bodyPr vert="horz" lIns="0" tIns="0" rIns="0" bIns="0" rtlCol="0">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defTabSz="1088558" rtl="0" eaLnBrk="1" fontAlgn="auto" latinLnBrk="0" hangingPunct="1">
              <a:lnSpc>
                <a:spcPct val="100000"/>
              </a:lnSpc>
              <a:spcBef>
                <a:spcPts val="600"/>
              </a:spcBef>
              <a:spcAft>
                <a:spcPts val="0"/>
              </a:spcAft>
              <a:buClr>
                <a:srgbClr val="F0AB00"/>
              </a:buClr>
              <a:buSzPct val="80000"/>
              <a:buFontTx/>
              <a:buNone/>
              <a:tabLst/>
              <a:defRPr/>
            </a:pPr>
            <a:r>
              <a:rPr kumimoji="0" lang="fr-FR" sz="1600" b="1" i="0" u="sng" strike="noStrike" kern="1200" cap="none" spc="0" normalizeH="0" baseline="0" noProof="0" dirty="0">
                <a:ln>
                  <a:noFill/>
                </a:ln>
                <a:solidFill>
                  <a:srgbClr val="C00000"/>
                </a:solidFill>
                <a:effectLst/>
                <a:uLnTx/>
                <a:uFillTx/>
                <a:latin typeface="BentonSans Regular" panose="02000503000000020004" pitchFamily="2" charset="0"/>
                <a:ea typeface="+mn-ea"/>
                <a:cs typeface="Arial" panose="020B0604020202020204" pitchFamily="34" charset="0"/>
              </a:rPr>
              <a:t>Football - Club Bulle</a:t>
            </a:r>
          </a:p>
          <a:p>
            <a:pPr marL="0" marR="0" lvl="0" indent="0" defTabSz="1088558" rtl="0" eaLnBrk="1" fontAlgn="auto" latinLnBrk="0" hangingPunct="1">
              <a:lnSpc>
                <a:spcPct val="100000"/>
              </a:lnSpc>
              <a:spcBef>
                <a:spcPts val="600"/>
              </a:spcBef>
              <a:spcAft>
                <a:spcPts val="0"/>
              </a:spcAft>
              <a:buClr>
                <a:srgbClr val="F0AB00"/>
              </a:buClr>
              <a:buSzPct val="80000"/>
              <a:buFontTx/>
              <a:buNone/>
              <a:tabLst/>
              <a:defRPr/>
            </a:pPr>
            <a:endParaRPr kumimoji="0" lang="fr-FR" sz="1200" b="0" i="0" u="none" strike="noStrike" kern="1200" cap="none" spc="0" normalizeH="0" baseline="0" noProof="0" dirty="0">
              <a:ln>
                <a:noFill/>
              </a:ln>
              <a:solidFill>
                <a:srgbClr val="FF0000"/>
              </a:solidFill>
              <a:effectLst/>
              <a:uLnTx/>
              <a:uFillTx/>
              <a:latin typeface="BentonSans Regular" panose="02000503000000020004" pitchFamily="2" charset="0"/>
              <a:ea typeface="+mn-ea"/>
              <a:cs typeface="Arial" panose="020B0604020202020204" pitchFamily="34" charset="0"/>
            </a:endParaRPr>
          </a:p>
          <a:p>
            <a:pPr marL="0" marR="0" lvl="0" indent="0" defTabSz="1088558" rtl="0" eaLnBrk="1" fontAlgn="auto" latinLnBrk="0" hangingPunct="1">
              <a:lnSpc>
                <a:spcPct val="150000"/>
              </a:lnSpc>
              <a:spcBef>
                <a:spcPts val="600"/>
              </a:spcBef>
              <a:spcAft>
                <a:spcPts val="0"/>
              </a:spcAft>
              <a:buClr>
                <a:srgbClr val="F0AB00"/>
              </a:buClr>
              <a:buSzPct val="80000"/>
              <a:buFontTx/>
              <a:buNone/>
              <a:tabLst/>
              <a:defRPr/>
            </a:pPr>
            <a:r>
              <a:rPr kumimoji="0" lang="fr-FR" sz="1200" b="1" i="0" u="none" strike="noStrike" kern="1200" cap="none" spc="0" normalizeH="0" baseline="0" noProof="0" dirty="0">
                <a:ln>
                  <a:noFill/>
                </a:ln>
                <a:solidFill>
                  <a:srgbClr val="C00000"/>
                </a:solidFill>
                <a:effectLst/>
                <a:uLnTx/>
                <a:uFillTx/>
                <a:latin typeface="BentonSans Regular" panose="02000503000000020004" pitchFamily="2" charset="0"/>
                <a:ea typeface="+mn-ea"/>
                <a:cs typeface="Arial" panose="020B0604020202020204" pitchFamily="34" charset="0"/>
              </a:rPr>
              <a:t>Fondé en 1910 </a:t>
            </a:r>
            <a:r>
              <a:rPr kumimoji="0" lang="fr-FR" sz="1200" b="1" i="0" u="none" strike="noStrike" kern="1200" cap="none" spc="0" normalizeH="0" baseline="0" noProof="0" dirty="0">
                <a:ln>
                  <a:noFill/>
                </a:ln>
                <a:solidFill>
                  <a:srgbClr val="FF0000"/>
                </a:solidFill>
                <a:effectLst/>
                <a:uLnTx/>
                <a:uFillTx/>
                <a:latin typeface="BentonSans Regular" panose="02000503000000020004" pitchFamily="2" charset="0"/>
                <a:ea typeface="+mn-ea"/>
                <a:cs typeface="Arial" panose="020B0604020202020204" pitchFamily="34" charset="0"/>
              </a:rPr>
              <a:t>		</a:t>
            </a:r>
            <a:r>
              <a:rPr kumimoji="0" lang="fr-FR" sz="1200" b="1" i="0" u="none" strike="noStrike" kern="1200" cap="none" spc="0" normalizeH="0" baseline="0" noProof="0" dirty="0">
                <a:ln>
                  <a:noFill/>
                </a:ln>
                <a:solidFill>
                  <a:schemeClr val="bg1"/>
                </a:solidFill>
                <a:effectLst/>
                <a:uLnTx/>
                <a:uFillTx/>
                <a:latin typeface="BentonSans Regular" panose="02000503000000020004" pitchFamily="2" charset="0"/>
                <a:ea typeface="+mn-ea"/>
                <a:cs typeface="Arial" panose="020B0604020202020204" pitchFamily="34" charset="0"/>
              </a:rPr>
              <a:t>Membre de l'ASF et de l’AFF</a:t>
            </a:r>
          </a:p>
          <a:p>
            <a:pPr marL="0" marR="0" lvl="0" indent="0" defTabSz="1088558" rtl="0" eaLnBrk="1" fontAlgn="auto" latinLnBrk="0" hangingPunct="1">
              <a:lnSpc>
                <a:spcPct val="150000"/>
              </a:lnSpc>
              <a:spcBef>
                <a:spcPts val="600"/>
              </a:spcBef>
              <a:spcAft>
                <a:spcPts val="0"/>
              </a:spcAft>
              <a:buClr>
                <a:srgbClr val="F0AB00"/>
              </a:buClr>
              <a:buSzPct val="80000"/>
              <a:buFontTx/>
              <a:buNone/>
              <a:tabLst/>
              <a:defRPr/>
            </a:pPr>
            <a:r>
              <a:rPr kumimoji="0" lang="fr-FR" sz="1200" b="1" i="0" u="none" strike="noStrike" kern="1200" cap="none" spc="0" normalizeH="0" baseline="0" noProof="0" dirty="0">
                <a:ln>
                  <a:noFill/>
                </a:ln>
                <a:solidFill>
                  <a:srgbClr val="C00000"/>
                </a:solidFill>
                <a:effectLst/>
                <a:uLnTx/>
                <a:uFillTx/>
                <a:latin typeface="BentonSans Regular" panose="02000503000000020004" pitchFamily="2" charset="0"/>
                <a:ea typeface="+mn-ea"/>
                <a:cs typeface="Arial" panose="020B0604020202020204" pitchFamily="34" charset="0"/>
              </a:rPr>
              <a:t>Couleurs du club </a:t>
            </a:r>
            <a:r>
              <a:rPr kumimoji="0" lang="fr-FR" sz="1200" b="1" i="0" u="none" strike="noStrike" kern="1200" cap="none" spc="0" normalizeH="0" baseline="0" noProof="0" dirty="0">
                <a:ln>
                  <a:noFill/>
                </a:ln>
                <a:solidFill>
                  <a:srgbClr val="FF0000"/>
                </a:solidFill>
                <a:effectLst/>
                <a:uLnTx/>
                <a:uFillTx/>
                <a:latin typeface="BentonSans Regular" panose="02000503000000020004" pitchFamily="2" charset="0"/>
                <a:ea typeface="+mn-ea"/>
                <a:cs typeface="Arial" panose="020B0604020202020204" pitchFamily="34" charset="0"/>
              </a:rPr>
              <a:t>	</a:t>
            </a:r>
            <a:r>
              <a:rPr lang="fr-FR" sz="1200" b="1" dirty="0">
                <a:solidFill>
                  <a:schemeClr val="bg1"/>
                </a:solidFill>
                <a:latin typeface="BentonSans Regular" panose="02000503000000020004" pitchFamily="2" charset="0"/>
                <a:cs typeface="Arial" panose="020B0604020202020204" pitchFamily="34" charset="0"/>
              </a:rPr>
              <a:t>R</a:t>
            </a:r>
            <a:r>
              <a:rPr kumimoji="0" lang="fr-FR" sz="1200" b="1" i="0" u="none" strike="noStrike" kern="1200" cap="none" spc="0" normalizeH="0" baseline="0" noProof="0" dirty="0" err="1">
                <a:ln>
                  <a:noFill/>
                </a:ln>
                <a:solidFill>
                  <a:schemeClr val="bg1"/>
                </a:solidFill>
                <a:effectLst/>
                <a:uLnTx/>
                <a:uFillTx/>
                <a:latin typeface="BentonSans Regular" panose="02000503000000020004" pitchFamily="2" charset="0"/>
                <a:ea typeface="+mn-ea"/>
                <a:cs typeface="Arial" panose="020B0604020202020204" pitchFamily="34" charset="0"/>
              </a:rPr>
              <a:t>ouge</a:t>
            </a:r>
            <a:r>
              <a:rPr kumimoji="0" lang="fr-FR" sz="1200" b="1" i="0" u="none" strike="noStrike" kern="1200" cap="none" spc="0" normalizeH="0" baseline="0" noProof="0" dirty="0">
                <a:ln>
                  <a:noFill/>
                </a:ln>
                <a:solidFill>
                  <a:schemeClr val="bg1"/>
                </a:solidFill>
                <a:effectLst/>
                <a:uLnTx/>
                <a:uFillTx/>
                <a:latin typeface="BentonSans Regular" panose="02000503000000020004" pitchFamily="2" charset="0"/>
                <a:ea typeface="+mn-ea"/>
                <a:cs typeface="Arial" panose="020B0604020202020204" pitchFamily="34" charset="0"/>
              </a:rPr>
              <a:t> et blanc</a:t>
            </a:r>
          </a:p>
          <a:p>
            <a:pPr marL="0" marR="0" lvl="0" indent="0" defTabSz="1088558" rtl="0" eaLnBrk="1" fontAlgn="auto" latinLnBrk="0" hangingPunct="1">
              <a:lnSpc>
                <a:spcPct val="150000"/>
              </a:lnSpc>
              <a:spcBef>
                <a:spcPts val="600"/>
              </a:spcBef>
              <a:spcAft>
                <a:spcPts val="0"/>
              </a:spcAft>
              <a:buClr>
                <a:srgbClr val="F0AB00"/>
              </a:buClr>
              <a:buSzPct val="80000"/>
              <a:buFontTx/>
              <a:buNone/>
              <a:tabLst/>
              <a:defRPr/>
            </a:pPr>
            <a:r>
              <a:rPr kumimoji="0" lang="fr-FR" sz="1200" b="1" i="0" u="none" strike="noStrike" kern="1200" cap="none" spc="0" normalizeH="0" baseline="0" noProof="0" dirty="0">
                <a:ln>
                  <a:noFill/>
                </a:ln>
                <a:solidFill>
                  <a:srgbClr val="C00000"/>
                </a:solidFill>
                <a:effectLst/>
                <a:uLnTx/>
                <a:uFillTx/>
                <a:latin typeface="BentonSans Regular" panose="02000503000000020004" pitchFamily="2" charset="0"/>
                <a:ea typeface="+mn-ea"/>
                <a:cs typeface="Arial" panose="020B0604020202020204" pitchFamily="34" charset="0"/>
              </a:rPr>
              <a:t>Terrain 	</a:t>
            </a:r>
            <a:r>
              <a:rPr kumimoji="0" lang="fr-FR" sz="1200" b="1" i="0" u="none" strike="noStrike" kern="1200" cap="none" spc="0" normalizeH="0" baseline="0" noProof="0" dirty="0">
                <a:ln>
                  <a:noFill/>
                </a:ln>
                <a:solidFill>
                  <a:srgbClr val="FF0000"/>
                </a:solidFill>
                <a:effectLst/>
                <a:uLnTx/>
                <a:uFillTx/>
                <a:latin typeface="BentonSans Regular" panose="02000503000000020004" pitchFamily="2" charset="0"/>
                <a:ea typeface="+mn-ea"/>
                <a:cs typeface="Arial" panose="020B0604020202020204" pitchFamily="34" charset="0"/>
              </a:rPr>
              <a:t>	</a:t>
            </a:r>
            <a:r>
              <a:rPr kumimoji="0" lang="fr-FR" sz="1200" b="1" i="0" u="none" strike="noStrike" kern="1200" cap="none" spc="0" normalizeH="0" baseline="0" noProof="0" dirty="0">
                <a:ln>
                  <a:noFill/>
                </a:ln>
                <a:solidFill>
                  <a:schemeClr val="bg1"/>
                </a:solidFill>
                <a:effectLst/>
                <a:uLnTx/>
                <a:uFillTx/>
                <a:latin typeface="BentonSans Regular" panose="02000503000000020004" pitchFamily="2" charset="0"/>
                <a:ea typeface="+mn-ea"/>
                <a:cs typeface="Arial" panose="020B0604020202020204" pitchFamily="34" charset="0"/>
              </a:rPr>
              <a:t>Stade de Bouleyres</a:t>
            </a:r>
            <a:endParaRPr kumimoji="0" lang="fr-FR" sz="1200" b="1" i="0" u="none" strike="noStrike" kern="1200" cap="none" spc="0" normalizeH="0" baseline="0" noProof="0" dirty="0">
              <a:ln>
                <a:noFill/>
              </a:ln>
              <a:solidFill>
                <a:srgbClr val="FF0000"/>
              </a:solidFill>
              <a:effectLst/>
              <a:uLnTx/>
              <a:uFillTx/>
              <a:latin typeface="BentonSans Regular" panose="02000503000000020004" pitchFamily="2" charset="0"/>
              <a:ea typeface="+mn-ea"/>
              <a:cs typeface="Arial" panose="020B0604020202020204" pitchFamily="34" charset="0"/>
            </a:endParaRPr>
          </a:p>
          <a:p>
            <a:pPr marL="0" marR="0" lvl="0" indent="0" defTabSz="1088558" rtl="0" eaLnBrk="1" fontAlgn="auto" latinLnBrk="0" hangingPunct="1">
              <a:lnSpc>
                <a:spcPct val="150000"/>
              </a:lnSpc>
              <a:spcBef>
                <a:spcPts val="600"/>
              </a:spcBef>
              <a:spcAft>
                <a:spcPts val="0"/>
              </a:spcAft>
              <a:buClr>
                <a:srgbClr val="F0AB00"/>
              </a:buClr>
              <a:buSzPct val="80000"/>
              <a:buFontTx/>
              <a:buNone/>
              <a:tabLst/>
              <a:defRPr/>
            </a:pPr>
            <a:r>
              <a:rPr kumimoji="0" lang="fr-FR" sz="1200" b="1" i="0" u="none" strike="noStrike" kern="1200" cap="none" spc="0" normalizeH="0" baseline="0" noProof="0" dirty="0">
                <a:ln>
                  <a:noFill/>
                </a:ln>
                <a:solidFill>
                  <a:srgbClr val="C00000"/>
                </a:solidFill>
                <a:effectLst/>
                <a:uLnTx/>
                <a:uFillTx/>
                <a:latin typeface="BentonSans Regular" panose="02000503000000020004" pitchFamily="2" charset="0"/>
                <a:ea typeface="+mn-ea"/>
                <a:cs typeface="Arial" panose="020B0604020202020204" pitchFamily="34" charset="0"/>
              </a:rPr>
              <a:t>TVA</a:t>
            </a:r>
            <a:r>
              <a:rPr kumimoji="0" lang="fr-FR" sz="1200" b="1" i="0" u="none" strike="noStrike" kern="1200" cap="none" spc="0" normalizeH="0" baseline="0" noProof="0" dirty="0">
                <a:ln>
                  <a:noFill/>
                </a:ln>
                <a:solidFill>
                  <a:srgbClr val="FF0000"/>
                </a:solidFill>
                <a:effectLst/>
                <a:uLnTx/>
                <a:uFillTx/>
                <a:latin typeface="BentonSans Regular" panose="02000503000000020004" pitchFamily="2" charset="0"/>
                <a:ea typeface="+mn-ea"/>
                <a:cs typeface="Arial" panose="020B0604020202020204" pitchFamily="34" charset="0"/>
              </a:rPr>
              <a:t>		</a:t>
            </a:r>
            <a:r>
              <a:rPr kumimoji="0" lang="fr-FR" sz="1200" b="1" i="0" u="none" strike="noStrike" kern="1200" cap="none" spc="0" normalizeH="0" baseline="0" noProof="0" dirty="0">
                <a:ln>
                  <a:noFill/>
                </a:ln>
                <a:solidFill>
                  <a:schemeClr val="bg1"/>
                </a:solidFill>
                <a:effectLst/>
                <a:uLnTx/>
                <a:uFillTx/>
                <a:latin typeface="BentonSans Regular" panose="02000503000000020004" pitchFamily="2" charset="0"/>
                <a:ea typeface="+mn-ea"/>
                <a:cs typeface="Arial" panose="020B0604020202020204" pitchFamily="34" charset="0"/>
              </a:rPr>
              <a:t>CHE-103.860.152</a:t>
            </a:r>
          </a:p>
          <a:p>
            <a:pPr marL="0" marR="0" lvl="0" indent="0" defTabSz="1088558" rtl="0" eaLnBrk="1" fontAlgn="auto" latinLnBrk="0" hangingPunct="1">
              <a:lnSpc>
                <a:spcPct val="150000"/>
              </a:lnSpc>
              <a:spcBef>
                <a:spcPts val="600"/>
              </a:spcBef>
              <a:spcAft>
                <a:spcPts val="0"/>
              </a:spcAft>
              <a:buClr>
                <a:srgbClr val="F0AB00"/>
              </a:buClr>
              <a:buSzPct val="80000"/>
              <a:buFontTx/>
              <a:buNone/>
              <a:tabLst/>
              <a:defRPr/>
            </a:pPr>
            <a:r>
              <a:rPr lang="fr-FR" sz="1200" b="1" dirty="0">
                <a:solidFill>
                  <a:srgbClr val="FF0000"/>
                </a:solidFill>
                <a:latin typeface="BentonSans Regular" panose="02000503000000020004" pitchFamily="2" charset="0"/>
                <a:cs typeface="Arial" panose="020B0604020202020204" pitchFamily="34" charset="0"/>
                <a:hlinkClick r:id="rId4"/>
              </a:rPr>
              <a:t>www.fcbulle.ch</a:t>
            </a:r>
            <a:r>
              <a:rPr lang="fr-FR" sz="1200" b="1" dirty="0">
                <a:solidFill>
                  <a:srgbClr val="FF0000"/>
                </a:solidFill>
                <a:latin typeface="BentonSans Regular" panose="02000503000000020004" pitchFamily="2" charset="0"/>
                <a:cs typeface="Arial" panose="020B0604020202020204" pitchFamily="34" charset="0"/>
              </a:rPr>
              <a:t>		</a:t>
            </a:r>
            <a:r>
              <a:rPr kumimoji="0" lang="fr-FR" sz="1200" b="1" i="0" u="none" strike="noStrike" kern="1200" cap="none" spc="0" normalizeH="0" baseline="0" noProof="0" dirty="0">
                <a:ln>
                  <a:noFill/>
                </a:ln>
                <a:solidFill>
                  <a:schemeClr val="bg1"/>
                </a:solidFill>
                <a:effectLst/>
                <a:uLnTx/>
                <a:uFillTx/>
                <a:latin typeface="BentonSans Regular" panose="02000503000000020004" pitchFamily="2" charset="0"/>
                <a:ea typeface="+mn-ea"/>
                <a:cs typeface="Arial" panose="020B0604020202020204" pitchFamily="34" charset="0"/>
              </a:rPr>
              <a:t>info@fcbulle.ch</a:t>
            </a:r>
          </a:p>
          <a:p>
            <a:pPr marL="0" marR="0" lvl="0" indent="0" algn="ctr" defTabSz="1088558" rtl="0" eaLnBrk="1" fontAlgn="auto" latinLnBrk="0" hangingPunct="1">
              <a:lnSpc>
                <a:spcPct val="100000"/>
              </a:lnSpc>
              <a:spcBef>
                <a:spcPts val="1800"/>
              </a:spcBef>
              <a:spcAft>
                <a:spcPts val="0"/>
              </a:spcAft>
              <a:buClr>
                <a:srgbClr val="F0AB00"/>
              </a:buClr>
              <a:buSzPct val="80000"/>
              <a:buFontTx/>
              <a:buNone/>
              <a:tabLst/>
              <a:defRPr/>
            </a:pPr>
            <a:endParaRPr kumimoji="0" lang="en-US" sz="1400" b="0" i="0" u="none" strike="noStrike" kern="1200" cap="none" spc="0" normalizeH="0" baseline="0" noProof="0" dirty="0">
              <a:ln>
                <a:noFill/>
              </a:ln>
              <a:solidFill>
                <a:srgbClr val="FFFFFF"/>
              </a:solidFill>
              <a:effectLst/>
              <a:uLnTx/>
              <a:uFillTx/>
              <a:latin typeface="BentonSans Regular" panose="02000503000000020004" pitchFamily="2" charset="0"/>
              <a:ea typeface="+mn-ea"/>
              <a:cs typeface="Arial" panose="020B0604020202020204" pitchFamily="34" charset="0"/>
            </a:endParaRPr>
          </a:p>
        </p:txBody>
      </p:sp>
    </p:spTree>
    <p:extLst>
      <p:ext uri="{BB962C8B-B14F-4D97-AF65-F5344CB8AC3E}">
        <p14:creationId xmlns:p14="http://schemas.microsoft.com/office/powerpoint/2010/main" val="4197040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398FE1-8F98-9D43-9319-FEB93E38EA2F}"/>
              </a:ext>
            </a:extLst>
          </p:cNvPr>
          <p:cNvSpPr/>
          <p:nvPr/>
        </p:nvSpPr>
        <p:spPr>
          <a:xfrm>
            <a:off x="5353416" y="664323"/>
            <a:ext cx="7443781" cy="707886"/>
          </a:xfrm>
          <a:prstGeom prst="rect">
            <a:avLst/>
          </a:prstGeom>
        </p:spPr>
        <p:txBody>
          <a:bodyPr wrap="square">
            <a:spAutoFit/>
          </a:bodyPr>
          <a:lstStyle/>
          <a:p>
            <a:pPr marR="794090"/>
            <a:r>
              <a:rPr lang="fr-CH" sz="4000" spc="-19" dirty="0">
                <a:solidFill>
                  <a:srgbClr val="081C2A"/>
                </a:solidFill>
                <a:latin typeface="BentonSans Light" panose="02000503000000020004" pitchFamily="2" charset="0"/>
                <a:cs typeface="BentonSans Bold"/>
              </a:rPr>
              <a:t>Présentation du Club</a:t>
            </a:r>
          </a:p>
        </p:txBody>
      </p:sp>
      <p:sp>
        <p:nvSpPr>
          <p:cNvPr id="8" name="object 8">
            <a:extLst>
              <a:ext uri="{FF2B5EF4-FFF2-40B4-BE49-F238E27FC236}">
                <a16:creationId xmlns:a16="http://schemas.microsoft.com/office/drawing/2014/main" id="{869370E2-288C-2D4A-B2BC-0D2D76DE3CC4}"/>
              </a:ext>
            </a:extLst>
          </p:cNvPr>
          <p:cNvSpPr txBox="1"/>
          <p:nvPr/>
        </p:nvSpPr>
        <p:spPr>
          <a:xfrm>
            <a:off x="5433032" y="317502"/>
            <a:ext cx="3139946" cy="280828"/>
          </a:xfrm>
          <a:prstGeom prst="rect">
            <a:avLst/>
          </a:prstGeom>
        </p:spPr>
        <p:txBody>
          <a:bodyPr vert="horz" wrap="square" lIns="0" tIns="64752" rIns="0" bIns="0" rtlCol="0">
            <a:spAutoFit/>
          </a:bodyPr>
          <a:lstStyle/>
          <a:p>
            <a:pPr marR="794090"/>
            <a:r>
              <a:rPr lang="fr-CH" sz="1400" spc="-19" dirty="0">
                <a:solidFill>
                  <a:schemeClr val="bg1">
                    <a:lumMod val="50000"/>
                  </a:schemeClr>
                </a:solidFill>
                <a:latin typeface="BentonSans Book" panose="02000503000000020004" pitchFamily="2" charset="0"/>
                <a:cs typeface="BentonSans Bold"/>
              </a:rPr>
              <a:t>A propos du FC Bulle</a:t>
            </a:r>
          </a:p>
        </p:txBody>
      </p:sp>
      <p:sp>
        <p:nvSpPr>
          <p:cNvPr id="9" name="Rectangle 8">
            <a:extLst>
              <a:ext uri="{FF2B5EF4-FFF2-40B4-BE49-F238E27FC236}">
                <a16:creationId xmlns:a16="http://schemas.microsoft.com/office/drawing/2014/main" id="{5A483BA7-DB61-5446-B7C4-7313A0115085}"/>
              </a:ext>
            </a:extLst>
          </p:cNvPr>
          <p:cNvSpPr/>
          <p:nvPr/>
        </p:nvSpPr>
        <p:spPr>
          <a:xfrm>
            <a:off x="5433032" y="1462185"/>
            <a:ext cx="5197969" cy="5078313"/>
          </a:xfrm>
          <a:prstGeom prst="rect">
            <a:avLst/>
          </a:prstGeom>
        </p:spPr>
        <p:txBody>
          <a:bodyPr wrap="square">
            <a:spAutoFit/>
          </a:bodyPr>
          <a:lstStyle/>
          <a:p>
            <a:pPr algn="just"/>
            <a:r>
              <a:rPr lang="fr-FR" sz="1200" b="1" dirty="0">
                <a:latin typeface="BentonSans Light" panose="02000503000000020004" pitchFamily="2" charset="0"/>
              </a:rPr>
              <a:t>Un Héritage Sportif</a:t>
            </a:r>
          </a:p>
          <a:p>
            <a:pPr algn="just"/>
            <a:r>
              <a:rPr lang="fr-FR" sz="1200" dirty="0">
                <a:latin typeface="BentonSans Light" panose="02000503000000020004" pitchFamily="2" charset="0"/>
              </a:rPr>
              <a:t>Fondé en 1910, le FC Bulle est le club de football le plus titré du canton de Fribourg. Fort d'une histoire riche, notre club a brillé durant 16 saisons en Ligue nationale B et a eu l'honneur de se mesurer à l'élite suisse en Ligue nationale A à trois reprises (1981-1983 et 1992-1993).</a:t>
            </a:r>
          </a:p>
          <a:p>
            <a:pPr algn="just"/>
            <a:endParaRPr lang="fr-FR" sz="1200" dirty="0">
              <a:latin typeface="BentonSans Light" panose="02000503000000020004" pitchFamily="2" charset="0"/>
            </a:endParaRPr>
          </a:p>
          <a:p>
            <a:pPr algn="just"/>
            <a:r>
              <a:rPr lang="fr-FR" sz="1200" dirty="0">
                <a:latin typeface="BentonSans Light" panose="02000503000000020004" pitchFamily="2" charset="0"/>
              </a:rPr>
              <a:t>Actuellement, le FC Bulle se compose d'une équipe masculine évoluant parmi les 40 meilleures équipes du pays, d'une équipe féminine, ainsi qu'une équipe seniors (+30 ans). Avec environ 20 équipes juniors, nous formons près de 400 jeunes, ce qui fait de nous le plus grand club de formation du canton. </a:t>
            </a:r>
          </a:p>
          <a:p>
            <a:pPr algn="just"/>
            <a:endParaRPr lang="fr-FR" sz="1200" dirty="0">
              <a:latin typeface="BentonSans Light" panose="02000503000000020004" pitchFamily="2" charset="0"/>
            </a:endParaRPr>
          </a:p>
          <a:p>
            <a:pPr algn="just"/>
            <a:r>
              <a:rPr lang="fr-FR" sz="1200" b="1" dirty="0">
                <a:latin typeface="BentonSans Light" panose="02000503000000020004" pitchFamily="2" charset="0"/>
              </a:rPr>
              <a:t>Ambassadeur de La Gruyère et du Canton de Fribourg</a:t>
            </a:r>
          </a:p>
          <a:p>
            <a:pPr algn="just"/>
            <a:r>
              <a:rPr lang="fr-FR" sz="1200" dirty="0">
                <a:latin typeface="BentonSans Light" panose="02000503000000020004" pitchFamily="2" charset="0"/>
              </a:rPr>
              <a:t>Le FC Bulle représente fièrement la région de La Gruyère. En tant que club phare du canton, nous affirmons notre engagement envers un développement durable du football, tant sur le terrain qu'en dehors. </a:t>
            </a:r>
          </a:p>
          <a:p>
            <a:pPr algn="just"/>
            <a:endParaRPr lang="fr-FR" sz="1200" dirty="0">
              <a:latin typeface="BentonSans Light" panose="02000503000000020004" pitchFamily="2" charset="0"/>
            </a:endParaRPr>
          </a:p>
          <a:p>
            <a:pPr algn="just"/>
            <a:r>
              <a:rPr lang="fr-FR" sz="1200" b="1" dirty="0">
                <a:latin typeface="BentonSans Light" panose="02000503000000020004" pitchFamily="2" charset="0"/>
              </a:rPr>
              <a:t>Notre position</a:t>
            </a:r>
          </a:p>
          <a:p>
            <a:pPr algn="just"/>
            <a:r>
              <a:rPr lang="fr-FR" sz="1200" dirty="0">
                <a:latin typeface="BentonSans Light" panose="02000503000000020004" pitchFamily="2" charset="0"/>
              </a:rPr>
              <a:t>Avec un modeste budget d'environ 800 000 CHF, le FC Bulle entame sa troisième saison en Promotion League, la troisième division du football suisse, témoignant de notre passion et de notre professionnalisme. </a:t>
            </a:r>
          </a:p>
          <a:p>
            <a:pPr algn="just"/>
            <a:endParaRPr lang="fr-FR" sz="1200" dirty="0">
              <a:latin typeface="BentonSans Light" panose="02000503000000020004" pitchFamily="2" charset="0"/>
            </a:endParaRPr>
          </a:p>
          <a:p>
            <a:pPr algn="just"/>
            <a:r>
              <a:rPr lang="fr-FR" sz="1200" b="1" dirty="0">
                <a:latin typeface="BentonSans Light" panose="02000503000000020004" pitchFamily="2" charset="0"/>
              </a:rPr>
              <a:t>Rejoignez-Nous !</a:t>
            </a:r>
          </a:p>
          <a:p>
            <a:pPr algn="just"/>
            <a:r>
              <a:rPr lang="fr-FR" sz="1200" dirty="0">
                <a:latin typeface="BentonSans Light" panose="02000503000000020004" pitchFamily="2" charset="0"/>
              </a:rPr>
              <a:t>Le FC Bulle est bien plus qu’un simple club : c’est une communauté engagée, dédiée à la promotion du football et à la formation des talents de demain. Ensemble, faisons perdurer notre passion pour ce sport.</a:t>
            </a:r>
          </a:p>
        </p:txBody>
      </p:sp>
      <p:sp>
        <p:nvSpPr>
          <p:cNvPr id="15" name="Oval 14">
            <a:extLst>
              <a:ext uri="{FF2B5EF4-FFF2-40B4-BE49-F238E27FC236}">
                <a16:creationId xmlns:a16="http://schemas.microsoft.com/office/drawing/2014/main" id="{4B1B9304-6336-5141-B82A-F8FAD48B8D0A}"/>
              </a:ext>
            </a:extLst>
          </p:cNvPr>
          <p:cNvSpPr/>
          <p:nvPr/>
        </p:nvSpPr>
        <p:spPr>
          <a:xfrm>
            <a:off x="11104647" y="317502"/>
            <a:ext cx="617838" cy="6178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pic>
        <p:nvPicPr>
          <p:cNvPr id="16" name="Picture 15">
            <a:extLst>
              <a:ext uri="{FF2B5EF4-FFF2-40B4-BE49-F238E27FC236}">
                <a16:creationId xmlns:a16="http://schemas.microsoft.com/office/drawing/2014/main" id="{31E41D59-4758-5345-9D7A-B4316D7D1BD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a:stretch/>
        </p:blipFill>
        <p:spPr>
          <a:xfrm>
            <a:off x="354441" y="0"/>
            <a:ext cx="3163943" cy="3160644"/>
          </a:xfrm>
          <a:prstGeom prst="rect">
            <a:avLst/>
          </a:prstGeom>
        </p:spPr>
      </p:pic>
      <p:sp>
        <p:nvSpPr>
          <p:cNvPr id="17" name="Rectangle 16">
            <a:extLst>
              <a:ext uri="{FF2B5EF4-FFF2-40B4-BE49-F238E27FC236}">
                <a16:creationId xmlns:a16="http://schemas.microsoft.com/office/drawing/2014/main" id="{97097281-F2B9-7E47-9AAB-5AD91DB1D9C6}"/>
              </a:ext>
            </a:extLst>
          </p:cNvPr>
          <p:cNvSpPr/>
          <p:nvPr/>
        </p:nvSpPr>
        <p:spPr>
          <a:xfrm>
            <a:off x="1904436" y="2218640"/>
            <a:ext cx="2705782" cy="3662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E6C13173-C262-5645-9AB7-52221EF1442D}"/>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3000"/>
                    </a14:imgEffect>
                  </a14:imgLayer>
                </a14:imgProps>
              </a:ext>
            </a:extLst>
          </a:blip>
          <a:srcRect/>
          <a:stretch/>
        </p:blipFill>
        <p:spPr>
          <a:xfrm>
            <a:off x="1991542" y="2322181"/>
            <a:ext cx="2726870" cy="3145067"/>
          </a:xfrm>
          <a:prstGeom prst="rect">
            <a:avLst/>
          </a:prstGeom>
        </p:spPr>
      </p:pic>
      <p:pic>
        <p:nvPicPr>
          <p:cNvPr id="19" name="Graphic 18" descr="Lights On with solid fill">
            <a:extLst>
              <a:ext uri="{FF2B5EF4-FFF2-40B4-BE49-F238E27FC236}">
                <a16:creationId xmlns:a16="http://schemas.microsoft.com/office/drawing/2014/main" id="{20A4DE26-ED8A-8642-8D75-A7F5A182447C}"/>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559405" y="6186012"/>
            <a:ext cx="408919" cy="408919"/>
          </a:xfrm>
          <a:prstGeom prst="rect">
            <a:avLst/>
          </a:prstGeom>
        </p:spPr>
      </p:pic>
      <p:pic>
        <p:nvPicPr>
          <p:cNvPr id="20" name="Graphic 19" descr="Ribbon with solid fill">
            <a:extLst>
              <a:ext uri="{FF2B5EF4-FFF2-40B4-BE49-F238E27FC236}">
                <a16:creationId xmlns:a16="http://schemas.microsoft.com/office/drawing/2014/main" id="{657E1EAB-3048-F247-B821-B14C0446F9F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213300" y="436141"/>
            <a:ext cx="409614" cy="409614"/>
          </a:xfrm>
          <a:prstGeom prst="rect">
            <a:avLst/>
          </a:prstGeom>
        </p:spPr>
      </p:pic>
    </p:spTree>
    <p:extLst>
      <p:ext uri="{BB962C8B-B14F-4D97-AF65-F5344CB8AC3E}">
        <p14:creationId xmlns:p14="http://schemas.microsoft.com/office/powerpoint/2010/main" val="3453159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FC10D46-9DB5-BE49-B609-0D91C9465A97}"/>
              </a:ext>
            </a:extLst>
          </p:cNvPr>
          <p:cNvSpPr>
            <a:spLocks noGrp="1"/>
          </p:cNvSpPr>
          <p:nvPr>
            <p:ph type="title"/>
          </p:nvPr>
        </p:nvSpPr>
        <p:spPr>
          <a:xfrm>
            <a:off x="205264" y="330137"/>
            <a:ext cx="5030510" cy="685800"/>
          </a:xfrm>
        </p:spPr>
        <p:txBody>
          <a:bodyPr/>
          <a:lstStyle/>
          <a:p>
            <a:r>
              <a:rPr lang="fr-CH" b="0" spc="-19" dirty="0">
                <a:solidFill>
                  <a:srgbClr val="081C2A"/>
                </a:solidFill>
                <a:latin typeface="BentonSans Light" panose="02000503000000020004" pitchFamily="2" charset="0"/>
                <a:cs typeface="BentonSans Bold"/>
              </a:rPr>
              <a:t>Découvrez notre équipe</a:t>
            </a:r>
            <a:endParaRPr lang="fr-CH" b="0" dirty="0">
              <a:solidFill>
                <a:srgbClr val="081C2A"/>
              </a:solidFill>
              <a:latin typeface="BentonSans Light" panose="02000503000000020004" pitchFamily="2" charset="0"/>
            </a:endParaRPr>
          </a:p>
        </p:txBody>
      </p:sp>
      <p:pic>
        <p:nvPicPr>
          <p:cNvPr id="11" name="Picture 10">
            <a:extLst>
              <a:ext uri="{FF2B5EF4-FFF2-40B4-BE49-F238E27FC236}">
                <a16:creationId xmlns:a16="http://schemas.microsoft.com/office/drawing/2014/main" id="{A2ECAE74-16D0-614A-A86C-DB01269AE24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t="7287" b="7287"/>
          <a:stretch/>
        </p:blipFill>
        <p:spPr>
          <a:xfrm>
            <a:off x="543369" y="1310150"/>
            <a:ext cx="1594871" cy="1594871"/>
          </a:xfrm>
          <a:prstGeom prst="ellipse">
            <a:avLst/>
          </a:prstGeom>
        </p:spPr>
      </p:pic>
      <p:sp>
        <p:nvSpPr>
          <p:cNvPr id="3" name="TextBox 2">
            <a:extLst>
              <a:ext uri="{FF2B5EF4-FFF2-40B4-BE49-F238E27FC236}">
                <a16:creationId xmlns:a16="http://schemas.microsoft.com/office/drawing/2014/main" id="{45B91266-D9AB-6A4C-8304-1CEBB0C00C01}"/>
              </a:ext>
            </a:extLst>
          </p:cNvPr>
          <p:cNvSpPr txBox="1"/>
          <p:nvPr/>
        </p:nvSpPr>
        <p:spPr>
          <a:xfrm>
            <a:off x="341332" y="3035163"/>
            <a:ext cx="1932443" cy="507831"/>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fr-CH" sz="1100" kern="0" dirty="0">
                <a:latin typeface="BentonSans Medium" panose="02000503000000020004" pitchFamily="2" charset="0"/>
                <a:ea typeface="Arial Unicode MS" pitchFamily="34" charset="-128"/>
                <a:cs typeface="Arial Unicode MS" pitchFamily="34" charset="-128"/>
              </a:rPr>
              <a:t>Alain Moradpour</a:t>
            </a:r>
            <a:br>
              <a:rPr lang="fr-CH" sz="1100" kern="0" dirty="0">
                <a:latin typeface="BentonSans Light" panose="02000503000000020004" pitchFamily="2" charset="0"/>
                <a:ea typeface="Arial Unicode MS" pitchFamily="34" charset="-128"/>
                <a:cs typeface="Arial Unicode MS" pitchFamily="34" charset="-128"/>
              </a:rPr>
            </a:br>
            <a:r>
              <a:rPr lang="fr-CH" sz="1100" kern="0" dirty="0">
                <a:latin typeface="BentonSans Light" panose="02000503000000020004" pitchFamily="2" charset="0"/>
                <a:ea typeface="Arial Unicode MS" pitchFamily="34" charset="-128"/>
                <a:cs typeface="Arial Unicode MS" pitchFamily="34" charset="-128"/>
              </a:rPr>
              <a:t>Co-Président Administration et Trésorier</a:t>
            </a:r>
          </a:p>
        </p:txBody>
      </p:sp>
      <p:pic>
        <p:nvPicPr>
          <p:cNvPr id="23" name="Picture 22">
            <a:extLst>
              <a:ext uri="{FF2B5EF4-FFF2-40B4-BE49-F238E27FC236}">
                <a16:creationId xmlns:a16="http://schemas.microsoft.com/office/drawing/2014/main" id="{10F6A310-5A1D-F441-8AAA-0C123AFB19E4}"/>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3000"/>
                    </a14:imgEffect>
                  </a14:imgLayer>
                </a14:imgProps>
              </a:ext>
            </a:extLst>
          </a:blip>
          <a:srcRect l="936" r="936"/>
          <a:stretch/>
        </p:blipFill>
        <p:spPr>
          <a:xfrm>
            <a:off x="2571674" y="1310150"/>
            <a:ext cx="1594871" cy="1594871"/>
          </a:xfrm>
          <a:prstGeom prst="ellipse">
            <a:avLst/>
          </a:prstGeom>
        </p:spPr>
      </p:pic>
      <p:sp>
        <p:nvSpPr>
          <p:cNvPr id="24" name="TextBox 23">
            <a:extLst>
              <a:ext uri="{FF2B5EF4-FFF2-40B4-BE49-F238E27FC236}">
                <a16:creationId xmlns:a16="http://schemas.microsoft.com/office/drawing/2014/main" id="{210A4BD7-158B-824C-B376-EFED3D546F40}"/>
              </a:ext>
            </a:extLst>
          </p:cNvPr>
          <p:cNvSpPr txBox="1"/>
          <p:nvPr/>
        </p:nvSpPr>
        <p:spPr>
          <a:xfrm>
            <a:off x="2369637" y="3035163"/>
            <a:ext cx="1932443" cy="677108"/>
          </a:xfrm>
          <a:prstGeom prst="rect">
            <a:avLst/>
          </a:prstGeom>
          <a:noFill/>
        </p:spPr>
        <p:txBody>
          <a:bodyPr wrap="square" lIns="0" tIns="0" rIns="0" bIns="0" rtlCol="0" anchor="t">
            <a:spAutoFit/>
          </a:bodyPr>
          <a:lstStyle/>
          <a:p>
            <a:pPr algn="ctr" fontAlgn="base">
              <a:spcBef>
                <a:spcPct val="50000"/>
              </a:spcBef>
              <a:spcAft>
                <a:spcPct val="0"/>
              </a:spcAft>
              <a:buClr>
                <a:srgbClr val="F0AB00"/>
              </a:buClr>
              <a:buSzPct val="80000"/>
            </a:pPr>
            <a:r>
              <a:rPr lang="en-US" sz="1100" kern="0" dirty="0">
                <a:latin typeface="BentonSans Medium" panose="02000503000000020004" pitchFamily="2" charset="0"/>
                <a:ea typeface="Arial Unicode MS" pitchFamily="34" charset="-128"/>
                <a:cs typeface="Arial Unicode MS" pitchFamily="34" charset="-128"/>
              </a:rPr>
              <a:t>Jorge Gomes</a:t>
            </a:r>
            <a:br>
              <a:rPr lang="en-US" sz="1100" kern="0" dirty="0">
                <a:latin typeface="BentonSans Light" panose="02000503000000020004" pitchFamily="2" charset="0"/>
                <a:ea typeface="Arial Unicode MS" pitchFamily="34" charset="-128"/>
                <a:cs typeface="Arial Unicode MS" pitchFamily="34" charset="-128"/>
              </a:rPr>
            </a:br>
            <a:r>
              <a:rPr lang="fr-FR" sz="1100" kern="0" dirty="0">
                <a:latin typeface="BentonSans Light" panose="02000503000000020004" pitchFamily="2" charset="0"/>
                <a:ea typeface="Arial Unicode MS" pitchFamily="34" charset="-128"/>
                <a:cs typeface="Arial Unicode MS" pitchFamily="34" charset="-128"/>
              </a:rPr>
              <a:t>Co-Président Responsable sportif 1ère équipe et section juniors </a:t>
            </a:r>
          </a:p>
        </p:txBody>
      </p:sp>
      <p:pic>
        <p:nvPicPr>
          <p:cNvPr id="25" name="Picture 24">
            <a:extLst>
              <a:ext uri="{FF2B5EF4-FFF2-40B4-BE49-F238E27FC236}">
                <a16:creationId xmlns:a16="http://schemas.microsoft.com/office/drawing/2014/main" id="{DB2D81BB-962A-CB4A-8A9B-33497DDE02AC}"/>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33000"/>
                    </a14:imgEffect>
                  </a14:imgLayer>
                </a14:imgProps>
              </a:ext>
            </a:extLst>
          </a:blip>
          <a:srcRect l="8518" r="8518"/>
          <a:stretch/>
        </p:blipFill>
        <p:spPr>
          <a:xfrm>
            <a:off x="4583354" y="1310150"/>
            <a:ext cx="1594871" cy="1594871"/>
          </a:xfrm>
          <a:prstGeom prst="ellipse">
            <a:avLst/>
          </a:prstGeom>
        </p:spPr>
      </p:pic>
      <p:sp>
        <p:nvSpPr>
          <p:cNvPr id="26" name="TextBox 25">
            <a:extLst>
              <a:ext uri="{FF2B5EF4-FFF2-40B4-BE49-F238E27FC236}">
                <a16:creationId xmlns:a16="http://schemas.microsoft.com/office/drawing/2014/main" id="{B2B5A9A2-A2C2-3646-A347-43038E70889D}"/>
              </a:ext>
            </a:extLst>
          </p:cNvPr>
          <p:cNvSpPr txBox="1"/>
          <p:nvPr/>
        </p:nvSpPr>
        <p:spPr>
          <a:xfrm>
            <a:off x="4381317" y="3035163"/>
            <a:ext cx="1932443" cy="338554"/>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100" kern="0" dirty="0">
                <a:latin typeface="BentonSans Medium" panose="02000503000000020004" pitchFamily="2" charset="0"/>
                <a:ea typeface="Arial Unicode MS" pitchFamily="34" charset="-128"/>
                <a:cs typeface="Arial Unicode MS" pitchFamily="34" charset="-128"/>
              </a:rPr>
              <a:t>Stéphane Baechler</a:t>
            </a:r>
            <a:br>
              <a:rPr lang="en-US" sz="1100" kern="0" dirty="0">
                <a:latin typeface="BentonSans Light" panose="02000503000000020004" pitchFamily="2" charset="0"/>
                <a:ea typeface="Arial Unicode MS" pitchFamily="34" charset="-128"/>
                <a:cs typeface="Arial Unicode MS" pitchFamily="34" charset="-128"/>
              </a:rPr>
            </a:br>
            <a:r>
              <a:rPr lang="en-US" sz="1100" kern="0" dirty="0">
                <a:latin typeface="BentonSans Light" panose="02000503000000020004" pitchFamily="2" charset="0"/>
                <a:ea typeface="Arial Unicode MS" pitchFamily="34" charset="-128"/>
                <a:cs typeface="Arial Unicode MS" pitchFamily="34" charset="-128"/>
              </a:rPr>
              <a:t>Club des 1000</a:t>
            </a:r>
          </a:p>
        </p:txBody>
      </p:sp>
      <p:pic>
        <p:nvPicPr>
          <p:cNvPr id="27" name="Picture 26">
            <a:extLst>
              <a:ext uri="{FF2B5EF4-FFF2-40B4-BE49-F238E27FC236}">
                <a16:creationId xmlns:a16="http://schemas.microsoft.com/office/drawing/2014/main" id="{7A412511-1087-C34F-A5D0-AFC0E6903865}"/>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33000"/>
                    </a14:imgEffect>
                  </a14:imgLayer>
                </a14:imgProps>
              </a:ext>
            </a:extLst>
          </a:blip>
          <a:srcRect t="3788" b="3788"/>
          <a:stretch/>
        </p:blipFill>
        <p:spPr>
          <a:xfrm>
            <a:off x="6628285" y="1310150"/>
            <a:ext cx="1594871" cy="1594871"/>
          </a:xfrm>
          <a:prstGeom prst="ellipse">
            <a:avLst/>
          </a:prstGeom>
        </p:spPr>
      </p:pic>
      <p:sp>
        <p:nvSpPr>
          <p:cNvPr id="28" name="TextBox 27">
            <a:extLst>
              <a:ext uri="{FF2B5EF4-FFF2-40B4-BE49-F238E27FC236}">
                <a16:creationId xmlns:a16="http://schemas.microsoft.com/office/drawing/2014/main" id="{58FB9359-FCED-4B47-94A7-64BEA256BC54}"/>
              </a:ext>
            </a:extLst>
          </p:cNvPr>
          <p:cNvSpPr txBox="1"/>
          <p:nvPr/>
        </p:nvSpPr>
        <p:spPr>
          <a:xfrm>
            <a:off x="6426248" y="3035163"/>
            <a:ext cx="1932443" cy="338554"/>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100" kern="0" dirty="0">
                <a:latin typeface="BentonSans Medium" panose="02000503000000020004" pitchFamily="2" charset="0"/>
                <a:ea typeface="Arial Unicode MS" pitchFamily="34" charset="-128"/>
                <a:cs typeface="Arial Unicode MS" pitchFamily="34" charset="-128"/>
              </a:rPr>
              <a:t>Jérôme Kolly</a:t>
            </a:r>
            <a:br>
              <a:rPr lang="en-US" sz="1100" kern="0" dirty="0">
                <a:latin typeface="BentonSans Light" panose="02000503000000020004" pitchFamily="2" charset="0"/>
                <a:ea typeface="Arial Unicode MS" pitchFamily="34" charset="-128"/>
                <a:cs typeface="Arial Unicode MS" pitchFamily="34" charset="-128"/>
              </a:rPr>
            </a:br>
            <a:r>
              <a:rPr lang="fr-CH" sz="1100" kern="0" dirty="0">
                <a:latin typeface="BentonSans Light" panose="02000503000000020004" pitchFamily="2" charset="0"/>
                <a:ea typeface="Arial Unicode MS" pitchFamily="34" charset="-128"/>
                <a:cs typeface="Arial Unicode MS" pitchFamily="34" charset="-128"/>
              </a:rPr>
              <a:t>Sécurité et extra sportif</a:t>
            </a:r>
          </a:p>
        </p:txBody>
      </p:sp>
      <p:pic>
        <p:nvPicPr>
          <p:cNvPr id="29" name="Picture 28">
            <a:extLst>
              <a:ext uri="{FF2B5EF4-FFF2-40B4-BE49-F238E27FC236}">
                <a16:creationId xmlns:a16="http://schemas.microsoft.com/office/drawing/2014/main" id="{31334CA8-CA87-E442-8FFC-CC1A2A5DF475}"/>
              </a:ext>
            </a:extLst>
          </p:cNvPr>
          <p:cNvPicPr>
            <a:picLocks noChangeAspect="1"/>
          </p:cNvPicPr>
          <p:nvPr/>
        </p:nvPicPr>
        <p:blipFill>
          <a:blip r:embed="rId10">
            <a:extLst>
              <a:ext uri="{BEBA8EAE-BF5A-486C-A8C5-ECC9F3942E4B}">
                <a14:imgProps xmlns:a14="http://schemas.microsoft.com/office/drawing/2010/main">
                  <a14:imgLayer r:embed="rId11">
                    <a14:imgEffect>
                      <a14:saturation sat="33000"/>
                    </a14:imgEffect>
                  </a14:imgLayer>
                </a14:imgProps>
              </a:ext>
            </a:extLst>
          </a:blip>
          <a:srcRect t="5845" b="5845"/>
          <a:stretch/>
        </p:blipFill>
        <p:spPr>
          <a:xfrm>
            <a:off x="8639965" y="1310150"/>
            <a:ext cx="1594871" cy="1594871"/>
          </a:xfrm>
          <a:prstGeom prst="ellipse">
            <a:avLst/>
          </a:prstGeom>
        </p:spPr>
      </p:pic>
      <p:sp>
        <p:nvSpPr>
          <p:cNvPr id="30" name="TextBox 29">
            <a:extLst>
              <a:ext uri="{FF2B5EF4-FFF2-40B4-BE49-F238E27FC236}">
                <a16:creationId xmlns:a16="http://schemas.microsoft.com/office/drawing/2014/main" id="{0200A24E-742D-674F-944D-E12EB19712A5}"/>
              </a:ext>
            </a:extLst>
          </p:cNvPr>
          <p:cNvSpPr txBox="1"/>
          <p:nvPr/>
        </p:nvSpPr>
        <p:spPr>
          <a:xfrm>
            <a:off x="8437928" y="3035163"/>
            <a:ext cx="1932443" cy="507831"/>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100" kern="0" dirty="0">
                <a:latin typeface="BentonSans Medium" panose="02000503000000020004" pitchFamily="2" charset="0"/>
                <a:ea typeface="Arial Unicode MS" pitchFamily="34" charset="-128"/>
                <a:cs typeface="Arial Unicode MS" pitchFamily="34" charset="-128"/>
              </a:rPr>
              <a:t>Maxime Schweizer</a:t>
            </a:r>
            <a:br>
              <a:rPr lang="en-US" sz="1100" kern="0" dirty="0">
                <a:latin typeface="BentonSans Light" panose="02000503000000020004" pitchFamily="2" charset="0"/>
                <a:ea typeface="Arial Unicode MS" pitchFamily="34" charset="-128"/>
                <a:cs typeface="Arial Unicode MS" pitchFamily="34" charset="-128"/>
              </a:rPr>
            </a:br>
            <a:r>
              <a:rPr lang="fr-CH" sz="1100" kern="0" dirty="0">
                <a:latin typeface="BentonSans Light" panose="02000503000000020004" pitchFamily="2" charset="0"/>
                <a:ea typeface="Arial Unicode MS" pitchFamily="34" charset="-128"/>
                <a:cs typeface="Arial Unicode MS" pitchFamily="34" charset="-128"/>
              </a:rPr>
              <a:t>Communication et réseaux sociaux</a:t>
            </a:r>
          </a:p>
        </p:txBody>
      </p:sp>
      <p:pic>
        <p:nvPicPr>
          <p:cNvPr id="31" name="Picture 30">
            <a:extLst>
              <a:ext uri="{FF2B5EF4-FFF2-40B4-BE49-F238E27FC236}">
                <a16:creationId xmlns:a16="http://schemas.microsoft.com/office/drawing/2014/main" id="{16547644-1E28-2342-BBF5-63B9A85DAA51}"/>
              </a:ext>
            </a:extLst>
          </p:cNvPr>
          <p:cNvPicPr>
            <a:picLocks noChangeAspect="1"/>
          </p:cNvPicPr>
          <p:nvPr/>
        </p:nvPicPr>
        <p:blipFill>
          <a:blip r:embed="rId12">
            <a:extLst>
              <a:ext uri="{BEBA8EAE-BF5A-486C-A8C5-ECC9F3942E4B}">
                <a14:imgProps xmlns:a14="http://schemas.microsoft.com/office/drawing/2010/main">
                  <a14:imgLayer r:embed="rId13">
                    <a14:imgEffect>
                      <a14:saturation sat="33000"/>
                    </a14:imgEffect>
                  </a14:imgLayer>
                </a14:imgProps>
              </a:ext>
            </a:extLst>
          </a:blip>
          <a:srcRect l="89" r="89"/>
          <a:stretch/>
        </p:blipFill>
        <p:spPr>
          <a:xfrm>
            <a:off x="543369" y="4046292"/>
            <a:ext cx="1594871" cy="1594871"/>
          </a:xfrm>
          <a:prstGeom prst="ellipse">
            <a:avLst/>
          </a:prstGeom>
        </p:spPr>
      </p:pic>
      <p:sp>
        <p:nvSpPr>
          <p:cNvPr id="32" name="TextBox 31">
            <a:extLst>
              <a:ext uri="{FF2B5EF4-FFF2-40B4-BE49-F238E27FC236}">
                <a16:creationId xmlns:a16="http://schemas.microsoft.com/office/drawing/2014/main" id="{7B41A6E8-97E1-554F-BDA9-84D7D11E84A1}"/>
              </a:ext>
            </a:extLst>
          </p:cNvPr>
          <p:cNvSpPr txBox="1"/>
          <p:nvPr/>
        </p:nvSpPr>
        <p:spPr>
          <a:xfrm>
            <a:off x="341332" y="5787930"/>
            <a:ext cx="1932443" cy="338554"/>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fr-CH" sz="1100" kern="0" dirty="0">
                <a:latin typeface="BentonSans Medium" panose="02000503000000020004" pitchFamily="2" charset="0"/>
                <a:ea typeface="Arial Unicode MS" pitchFamily="34" charset="-128"/>
                <a:cs typeface="Arial Unicode MS" pitchFamily="34" charset="-128"/>
              </a:rPr>
              <a:t>Frédéric Sigrist</a:t>
            </a:r>
            <a:br>
              <a:rPr lang="fr-CH" sz="1100" kern="0" dirty="0">
                <a:latin typeface="BentonSans Light" panose="02000503000000020004" pitchFamily="2" charset="0"/>
                <a:ea typeface="Arial Unicode MS" pitchFamily="34" charset="-128"/>
                <a:cs typeface="Arial Unicode MS" pitchFamily="34" charset="-128"/>
              </a:rPr>
            </a:br>
            <a:r>
              <a:rPr lang="fr-CH" sz="1100" kern="0" dirty="0">
                <a:latin typeface="BentonSans Light" panose="02000503000000020004" pitchFamily="2" charset="0"/>
                <a:ea typeface="Arial Unicode MS" pitchFamily="34" charset="-128"/>
                <a:cs typeface="Arial Unicode MS" pitchFamily="34" charset="-128"/>
              </a:rPr>
              <a:t>Entrées et bénévoles</a:t>
            </a:r>
          </a:p>
        </p:txBody>
      </p:sp>
      <p:pic>
        <p:nvPicPr>
          <p:cNvPr id="33" name="Picture 32">
            <a:extLst>
              <a:ext uri="{FF2B5EF4-FFF2-40B4-BE49-F238E27FC236}">
                <a16:creationId xmlns:a16="http://schemas.microsoft.com/office/drawing/2014/main" id="{B90630CB-7E39-F14B-A7E3-84AB0D0AC797}"/>
              </a:ext>
            </a:extLst>
          </p:cNvPr>
          <p:cNvPicPr>
            <a:picLocks noChangeAspect="1"/>
          </p:cNvPicPr>
          <p:nvPr/>
        </p:nvPicPr>
        <p:blipFill>
          <a:blip r:embed="rId14">
            <a:extLst>
              <a:ext uri="{BEBA8EAE-BF5A-486C-A8C5-ECC9F3942E4B}">
                <a14:imgProps xmlns:a14="http://schemas.microsoft.com/office/drawing/2010/main">
                  <a14:imgLayer r:embed="rId15">
                    <a14:imgEffect>
                      <a14:saturation sat="33000"/>
                    </a14:imgEffect>
                  </a14:imgLayer>
                </a14:imgProps>
              </a:ext>
            </a:extLst>
          </a:blip>
          <a:srcRect/>
          <a:stretch/>
        </p:blipFill>
        <p:spPr>
          <a:xfrm>
            <a:off x="2571674" y="4046292"/>
            <a:ext cx="1594871" cy="1594871"/>
          </a:xfrm>
          <a:prstGeom prst="ellipse">
            <a:avLst/>
          </a:prstGeom>
        </p:spPr>
      </p:pic>
      <p:sp>
        <p:nvSpPr>
          <p:cNvPr id="34" name="TextBox 33">
            <a:extLst>
              <a:ext uri="{FF2B5EF4-FFF2-40B4-BE49-F238E27FC236}">
                <a16:creationId xmlns:a16="http://schemas.microsoft.com/office/drawing/2014/main" id="{25722F27-0C40-2147-A496-3D2429BBAB22}"/>
              </a:ext>
            </a:extLst>
          </p:cNvPr>
          <p:cNvSpPr txBox="1"/>
          <p:nvPr/>
        </p:nvSpPr>
        <p:spPr>
          <a:xfrm>
            <a:off x="2369637" y="5787930"/>
            <a:ext cx="1932443" cy="338554"/>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fr-CH" sz="1100" kern="0" dirty="0">
                <a:latin typeface="BentonSans Medium" panose="02000503000000020004" pitchFamily="2" charset="0"/>
                <a:ea typeface="Arial Unicode MS" pitchFamily="34" charset="-128"/>
                <a:cs typeface="Arial Unicode MS" pitchFamily="34" charset="-128"/>
              </a:rPr>
              <a:t>Axel Barbey</a:t>
            </a:r>
            <a:br>
              <a:rPr lang="fr-CH" sz="1100" kern="0" dirty="0">
                <a:latin typeface="BentonSans Light" panose="02000503000000020004" pitchFamily="2" charset="0"/>
                <a:ea typeface="Arial Unicode MS" pitchFamily="34" charset="-128"/>
                <a:cs typeface="Arial Unicode MS" pitchFamily="34" charset="-128"/>
              </a:rPr>
            </a:br>
            <a:r>
              <a:rPr lang="fr-CH" sz="1100" kern="0" dirty="0">
                <a:latin typeface="BentonSans Light" panose="02000503000000020004" pitchFamily="2" charset="0"/>
                <a:ea typeface="Arial Unicode MS" pitchFamily="34" charset="-128"/>
                <a:cs typeface="Arial Unicode MS" pitchFamily="34" charset="-128"/>
              </a:rPr>
              <a:t>Responsable arbitres</a:t>
            </a:r>
          </a:p>
        </p:txBody>
      </p:sp>
      <p:pic>
        <p:nvPicPr>
          <p:cNvPr id="35" name="Picture 34">
            <a:extLst>
              <a:ext uri="{FF2B5EF4-FFF2-40B4-BE49-F238E27FC236}">
                <a16:creationId xmlns:a16="http://schemas.microsoft.com/office/drawing/2014/main" id="{206500A4-7162-4B44-A4C2-87335885BEC8}"/>
              </a:ext>
            </a:extLst>
          </p:cNvPr>
          <p:cNvPicPr>
            <a:picLocks noChangeAspect="1"/>
          </p:cNvPicPr>
          <p:nvPr/>
        </p:nvPicPr>
        <p:blipFill rotWithShape="1">
          <a:blip r:embed="rId16">
            <a:extLst>
              <a:ext uri="{BEBA8EAE-BF5A-486C-A8C5-ECC9F3942E4B}">
                <a14:imgProps xmlns:a14="http://schemas.microsoft.com/office/drawing/2010/main">
                  <a14:imgLayer r:embed="rId17">
                    <a14:imgEffect>
                      <a14:saturation sat="33000"/>
                    </a14:imgEffect>
                  </a14:imgLayer>
                </a14:imgProps>
              </a:ext>
            </a:extLst>
          </a:blip>
          <a:srcRect t="1626" b="1626"/>
          <a:stretch/>
        </p:blipFill>
        <p:spPr>
          <a:xfrm>
            <a:off x="4583354" y="4046292"/>
            <a:ext cx="1594871" cy="1594871"/>
          </a:xfrm>
          <a:prstGeom prst="ellipse">
            <a:avLst/>
          </a:prstGeom>
        </p:spPr>
      </p:pic>
      <p:sp>
        <p:nvSpPr>
          <p:cNvPr id="36" name="TextBox 35">
            <a:extLst>
              <a:ext uri="{FF2B5EF4-FFF2-40B4-BE49-F238E27FC236}">
                <a16:creationId xmlns:a16="http://schemas.microsoft.com/office/drawing/2014/main" id="{C6F1BB9C-B745-5842-93AA-52ECEED93217}"/>
              </a:ext>
            </a:extLst>
          </p:cNvPr>
          <p:cNvSpPr txBox="1"/>
          <p:nvPr/>
        </p:nvSpPr>
        <p:spPr>
          <a:xfrm>
            <a:off x="4381317" y="5787930"/>
            <a:ext cx="1932443" cy="338554"/>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fr-CH" sz="1100" kern="0" dirty="0">
                <a:latin typeface="BentonSans Medium" panose="02000503000000020004" pitchFamily="2" charset="0"/>
                <a:ea typeface="Arial Unicode MS" pitchFamily="34" charset="-128"/>
                <a:cs typeface="Arial Unicode MS" pitchFamily="34" charset="-128"/>
              </a:rPr>
              <a:t>Bertrand Baechler</a:t>
            </a:r>
            <a:br>
              <a:rPr lang="fr-CH" sz="1100" kern="0" dirty="0">
                <a:latin typeface="BentonSans Light" panose="02000503000000020004" pitchFamily="2" charset="0"/>
                <a:ea typeface="Arial Unicode MS" pitchFamily="34" charset="-128"/>
                <a:cs typeface="Arial Unicode MS" pitchFamily="34" charset="-128"/>
              </a:rPr>
            </a:br>
            <a:r>
              <a:rPr lang="fr-CH" sz="1100" kern="0" dirty="0">
                <a:latin typeface="BentonSans Light" panose="02000503000000020004" pitchFamily="2" charset="0"/>
                <a:ea typeface="Arial Unicode MS" pitchFamily="34" charset="-128"/>
                <a:cs typeface="Arial Unicode MS" pitchFamily="34" charset="-128"/>
              </a:rPr>
              <a:t>Commission Marketing</a:t>
            </a:r>
          </a:p>
        </p:txBody>
      </p:sp>
      <p:pic>
        <p:nvPicPr>
          <p:cNvPr id="37" name="Picture 36">
            <a:extLst>
              <a:ext uri="{FF2B5EF4-FFF2-40B4-BE49-F238E27FC236}">
                <a16:creationId xmlns:a16="http://schemas.microsoft.com/office/drawing/2014/main" id="{550D83F3-E6C6-3645-A9A9-2DACA0522C55}"/>
              </a:ext>
            </a:extLst>
          </p:cNvPr>
          <p:cNvPicPr>
            <a:picLocks noChangeAspect="1"/>
          </p:cNvPicPr>
          <p:nvPr/>
        </p:nvPicPr>
        <p:blipFill rotWithShape="1">
          <a:blip r:embed="rId18">
            <a:extLst>
              <a:ext uri="{BEBA8EAE-BF5A-486C-A8C5-ECC9F3942E4B}">
                <a14:imgProps xmlns:a14="http://schemas.microsoft.com/office/drawing/2010/main">
                  <a14:imgLayer r:embed="rId19">
                    <a14:imgEffect>
                      <a14:saturation sat="33000"/>
                    </a14:imgEffect>
                  </a14:imgLayer>
                </a14:imgProps>
              </a:ext>
            </a:extLst>
          </a:blip>
          <a:srcRect t="3756" b="3756"/>
          <a:stretch/>
        </p:blipFill>
        <p:spPr>
          <a:xfrm>
            <a:off x="6628285" y="4046292"/>
            <a:ext cx="1594871" cy="1594871"/>
          </a:xfrm>
          <a:prstGeom prst="ellipse">
            <a:avLst/>
          </a:prstGeom>
        </p:spPr>
      </p:pic>
      <p:sp>
        <p:nvSpPr>
          <p:cNvPr id="38" name="TextBox 37">
            <a:extLst>
              <a:ext uri="{FF2B5EF4-FFF2-40B4-BE49-F238E27FC236}">
                <a16:creationId xmlns:a16="http://schemas.microsoft.com/office/drawing/2014/main" id="{141ADDCE-EDD4-AA49-B82F-0F827D3B30D3}"/>
              </a:ext>
            </a:extLst>
          </p:cNvPr>
          <p:cNvSpPr txBox="1"/>
          <p:nvPr/>
        </p:nvSpPr>
        <p:spPr>
          <a:xfrm>
            <a:off x="6426248" y="5787930"/>
            <a:ext cx="1932443" cy="338554"/>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fr-CH" sz="1100" kern="0" dirty="0">
                <a:latin typeface="BentonSans Medium" panose="02000503000000020004" pitchFamily="2" charset="0"/>
                <a:ea typeface="Arial Unicode MS" pitchFamily="34" charset="-128"/>
                <a:cs typeface="Arial Unicode MS" pitchFamily="34" charset="-128"/>
              </a:rPr>
              <a:t>Phillipe Clément</a:t>
            </a:r>
            <a:br>
              <a:rPr lang="fr-CH" sz="1100" kern="0" dirty="0">
                <a:latin typeface="BentonSans Light" panose="02000503000000020004" pitchFamily="2" charset="0"/>
                <a:ea typeface="Arial Unicode MS" pitchFamily="34" charset="-128"/>
                <a:cs typeface="Arial Unicode MS" pitchFamily="34" charset="-128"/>
              </a:rPr>
            </a:br>
            <a:r>
              <a:rPr lang="fr-CH" sz="1100" kern="0" dirty="0">
                <a:latin typeface="BentonSans Light" panose="02000503000000020004" pitchFamily="2" charset="0"/>
                <a:ea typeface="Arial Unicode MS" pitchFamily="34" charset="-128"/>
                <a:cs typeface="Arial Unicode MS" pitchFamily="34" charset="-128"/>
              </a:rPr>
              <a:t>Commission Marketing</a:t>
            </a:r>
          </a:p>
        </p:txBody>
      </p:sp>
      <p:pic>
        <p:nvPicPr>
          <p:cNvPr id="39" name="Picture 38">
            <a:extLst>
              <a:ext uri="{FF2B5EF4-FFF2-40B4-BE49-F238E27FC236}">
                <a16:creationId xmlns:a16="http://schemas.microsoft.com/office/drawing/2014/main" id="{BE331751-8F32-3846-8A3A-C99CF8D72DE0}"/>
              </a:ext>
            </a:extLst>
          </p:cNvPr>
          <p:cNvPicPr>
            <a:picLocks noChangeAspect="1"/>
          </p:cNvPicPr>
          <p:nvPr/>
        </p:nvPicPr>
        <p:blipFill rotWithShape="1">
          <a:blip r:embed="rId20">
            <a:extLst>
              <a:ext uri="{BEBA8EAE-BF5A-486C-A8C5-ECC9F3942E4B}">
                <a14:imgProps xmlns:a14="http://schemas.microsoft.com/office/drawing/2010/main">
                  <a14:imgLayer r:embed="rId21">
                    <a14:imgEffect>
                      <a14:saturation sat="33000"/>
                    </a14:imgEffect>
                  </a14:imgLayer>
                </a14:imgProps>
              </a:ext>
            </a:extLst>
          </a:blip>
          <a:srcRect t="3374" b="3374"/>
          <a:stretch/>
        </p:blipFill>
        <p:spPr>
          <a:xfrm>
            <a:off x="8639965" y="4046292"/>
            <a:ext cx="1594871" cy="1594871"/>
          </a:xfrm>
          <a:prstGeom prst="ellipse">
            <a:avLst/>
          </a:prstGeom>
        </p:spPr>
      </p:pic>
      <p:sp>
        <p:nvSpPr>
          <p:cNvPr id="40" name="TextBox 39">
            <a:extLst>
              <a:ext uri="{FF2B5EF4-FFF2-40B4-BE49-F238E27FC236}">
                <a16:creationId xmlns:a16="http://schemas.microsoft.com/office/drawing/2014/main" id="{3602DD6A-0B32-4640-ABF1-0FA7EBA3D36A}"/>
              </a:ext>
            </a:extLst>
          </p:cNvPr>
          <p:cNvSpPr txBox="1"/>
          <p:nvPr/>
        </p:nvSpPr>
        <p:spPr>
          <a:xfrm>
            <a:off x="8437928" y="5787930"/>
            <a:ext cx="1932443" cy="338554"/>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fr-CH" sz="1100" kern="0" dirty="0">
                <a:latin typeface="BentonSans Medium" panose="02000503000000020004" pitchFamily="2" charset="0"/>
                <a:ea typeface="Arial Unicode MS" pitchFamily="34" charset="-128"/>
                <a:cs typeface="Arial Unicode MS" pitchFamily="34" charset="-128"/>
              </a:rPr>
              <a:t>Pedro </a:t>
            </a:r>
            <a:r>
              <a:rPr lang="fr-CH" sz="1100" kern="0" dirty="0" err="1">
                <a:latin typeface="BentonSans Medium" panose="02000503000000020004" pitchFamily="2" charset="0"/>
                <a:ea typeface="Arial Unicode MS" pitchFamily="34" charset="-128"/>
                <a:cs typeface="Arial Unicode MS" pitchFamily="34" charset="-128"/>
              </a:rPr>
              <a:t>Lorenço</a:t>
            </a:r>
            <a:br>
              <a:rPr lang="fr-CH" sz="1100" kern="0" dirty="0">
                <a:latin typeface="BentonSans Light" panose="02000503000000020004" pitchFamily="2" charset="0"/>
                <a:ea typeface="Arial Unicode MS" pitchFamily="34" charset="-128"/>
                <a:cs typeface="Arial Unicode MS" pitchFamily="34" charset="-128"/>
              </a:rPr>
            </a:br>
            <a:r>
              <a:rPr lang="fr-CH" sz="1100" kern="0" dirty="0">
                <a:latin typeface="BentonSans Light" panose="02000503000000020004" pitchFamily="2" charset="0"/>
                <a:ea typeface="Arial Unicode MS" pitchFamily="34" charset="-128"/>
                <a:cs typeface="Arial Unicode MS" pitchFamily="34" charset="-128"/>
              </a:rPr>
              <a:t>Commission Marketing</a:t>
            </a:r>
          </a:p>
        </p:txBody>
      </p:sp>
      <p:sp>
        <p:nvSpPr>
          <p:cNvPr id="17" name="Rectangle 16">
            <a:extLst>
              <a:ext uri="{FF2B5EF4-FFF2-40B4-BE49-F238E27FC236}">
                <a16:creationId xmlns:a16="http://schemas.microsoft.com/office/drawing/2014/main" id="{22906660-4DFE-9827-8600-DD9E585E932A}"/>
              </a:ext>
            </a:extLst>
          </p:cNvPr>
          <p:cNvSpPr/>
          <p:nvPr/>
        </p:nvSpPr>
        <p:spPr>
          <a:xfrm>
            <a:off x="11217857" y="6541382"/>
            <a:ext cx="1705983" cy="215444"/>
          </a:xfrm>
          <a:prstGeom prst="rect">
            <a:avLst/>
          </a:prstGeom>
        </p:spPr>
        <p:txBody>
          <a:bodyPr wrap="square">
            <a:spAutoFit/>
          </a:bodyPr>
          <a:lstStyle/>
          <a:p>
            <a:r>
              <a:rPr lang="en-SG" sz="800" spc="-19" dirty="0">
                <a:latin typeface="BentonSans Light" panose="02000503000000020004" pitchFamily="2" charset="0"/>
                <a:cs typeface="BentonSans Bold"/>
              </a:rPr>
              <a:t>*</a:t>
            </a:r>
            <a:r>
              <a:rPr lang="fr-CH" sz="800" spc="-19" dirty="0">
                <a:latin typeface="BentonSans Light" panose="02000503000000020004" pitchFamily="2" charset="0"/>
                <a:cs typeface="BentonSans Bold"/>
              </a:rPr>
              <a:t>Comité</a:t>
            </a:r>
            <a:r>
              <a:rPr lang="en-SG" sz="800" spc="-19" dirty="0">
                <a:latin typeface="BentonSans Light" panose="02000503000000020004" pitchFamily="2" charset="0"/>
                <a:cs typeface="BentonSans Bold"/>
              </a:rPr>
              <a:t> Central</a:t>
            </a:r>
          </a:p>
        </p:txBody>
      </p:sp>
      <p:grpSp>
        <p:nvGrpSpPr>
          <p:cNvPr id="20" name="Group 19">
            <a:extLst>
              <a:ext uri="{FF2B5EF4-FFF2-40B4-BE49-F238E27FC236}">
                <a16:creationId xmlns:a16="http://schemas.microsoft.com/office/drawing/2014/main" id="{528ADAD4-1E09-8E6C-EF76-87BEC0204995}"/>
              </a:ext>
            </a:extLst>
          </p:cNvPr>
          <p:cNvGrpSpPr/>
          <p:nvPr/>
        </p:nvGrpSpPr>
        <p:grpSpPr>
          <a:xfrm>
            <a:off x="11482616" y="6193970"/>
            <a:ext cx="312146" cy="310706"/>
            <a:chOff x="11147997" y="5843688"/>
            <a:chExt cx="617838" cy="617838"/>
          </a:xfrm>
        </p:grpSpPr>
        <p:sp>
          <p:nvSpPr>
            <p:cNvPr id="18" name="Oval 17">
              <a:extLst>
                <a:ext uri="{FF2B5EF4-FFF2-40B4-BE49-F238E27FC236}">
                  <a16:creationId xmlns:a16="http://schemas.microsoft.com/office/drawing/2014/main" id="{C6D2F341-F1A6-98C5-2183-C0E4576788C6}"/>
                </a:ext>
              </a:extLst>
            </p:cNvPr>
            <p:cNvSpPr/>
            <p:nvPr/>
          </p:nvSpPr>
          <p:spPr>
            <a:xfrm>
              <a:off x="11147997" y="5843688"/>
              <a:ext cx="617838" cy="6178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19" name="Graphic 18" descr="Ribbon with solid fill">
              <a:extLst>
                <a:ext uri="{FF2B5EF4-FFF2-40B4-BE49-F238E27FC236}">
                  <a16:creationId xmlns:a16="http://schemas.microsoft.com/office/drawing/2014/main" id="{F6D97693-7B51-4687-FAE6-6BB48C9895B1}"/>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11256650" y="5962327"/>
              <a:ext cx="409614" cy="409614"/>
            </a:xfrm>
            <a:prstGeom prst="rect">
              <a:avLst/>
            </a:prstGeom>
          </p:spPr>
        </p:pic>
      </p:grpSp>
      <p:grpSp>
        <p:nvGrpSpPr>
          <p:cNvPr id="22" name="Group 21">
            <a:extLst>
              <a:ext uri="{FF2B5EF4-FFF2-40B4-BE49-F238E27FC236}">
                <a16:creationId xmlns:a16="http://schemas.microsoft.com/office/drawing/2014/main" id="{F286E80C-A37D-A080-339C-6C5185F79837}"/>
              </a:ext>
            </a:extLst>
          </p:cNvPr>
          <p:cNvGrpSpPr/>
          <p:nvPr/>
        </p:nvGrpSpPr>
        <p:grpSpPr>
          <a:xfrm>
            <a:off x="1695174" y="2665217"/>
            <a:ext cx="312146" cy="310706"/>
            <a:chOff x="11147997" y="5843688"/>
            <a:chExt cx="617838" cy="617838"/>
          </a:xfrm>
        </p:grpSpPr>
        <p:sp>
          <p:nvSpPr>
            <p:cNvPr id="41" name="Oval 40">
              <a:extLst>
                <a:ext uri="{FF2B5EF4-FFF2-40B4-BE49-F238E27FC236}">
                  <a16:creationId xmlns:a16="http://schemas.microsoft.com/office/drawing/2014/main" id="{CE7CE47A-AD07-5C9E-BB1A-2569F479CBE0}"/>
                </a:ext>
              </a:extLst>
            </p:cNvPr>
            <p:cNvSpPr/>
            <p:nvPr/>
          </p:nvSpPr>
          <p:spPr>
            <a:xfrm>
              <a:off x="11147997" y="5843688"/>
              <a:ext cx="617838" cy="6178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2" name="Graphic 41" descr="Ribbon with solid fill">
              <a:extLst>
                <a:ext uri="{FF2B5EF4-FFF2-40B4-BE49-F238E27FC236}">
                  <a16:creationId xmlns:a16="http://schemas.microsoft.com/office/drawing/2014/main" id="{3E856CB1-73CE-2C1A-08B1-1621836BCEAB}"/>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11256650" y="5962327"/>
              <a:ext cx="409614" cy="409614"/>
            </a:xfrm>
            <a:prstGeom prst="rect">
              <a:avLst/>
            </a:prstGeom>
          </p:spPr>
        </p:pic>
      </p:grpSp>
      <p:grpSp>
        <p:nvGrpSpPr>
          <p:cNvPr id="43" name="Group 42">
            <a:extLst>
              <a:ext uri="{FF2B5EF4-FFF2-40B4-BE49-F238E27FC236}">
                <a16:creationId xmlns:a16="http://schemas.microsoft.com/office/drawing/2014/main" id="{6EB4CD94-AC9E-867D-428A-BCA0C0D6A0FC}"/>
              </a:ext>
            </a:extLst>
          </p:cNvPr>
          <p:cNvGrpSpPr/>
          <p:nvPr/>
        </p:nvGrpSpPr>
        <p:grpSpPr>
          <a:xfrm>
            <a:off x="3747922" y="2651074"/>
            <a:ext cx="312146" cy="310706"/>
            <a:chOff x="11147997" y="5843688"/>
            <a:chExt cx="617838" cy="617838"/>
          </a:xfrm>
        </p:grpSpPr>
        <p:sp>
          <p:nvSpPr>
            <p:cNvPr id="44" name="Oval 43">
              <a:extLst>
                <a:ext uri="{FF2B5EF4-FFF2-40B4-BE49-F238E27FC236}">
                  <a16:creationId xmlns:a16="http://schemas.microsoft.com/office/drawing/2014/main" id="{C1A80D52-ABEA-8331-2B33-A343361BB8B0}"/>
                </a:ext>
              </a:extLst>
            </p:cNvPr>
            <p:cNvSpPr/>
            <p:nvPr/>
          </p:nvSpPr>
          <p:spPr>
            <a:xfrm>
              <a:off x="11147997" y="5843688"/>
              <a:ext cx="617838" cy="6178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5" name="Graphic 44" descr="Ribbon with solid fill">
              <a:extLst>
                <a:ext uri="{FF2B5EF4-FFF2-40B4-BE49-F238E27FC236}">
                  <a16:creationId xmlns:a16="http://schemas.microsoft.com/office/drawing/2014/main" id="{89820A14-B82D-7264-C133-9ED36D880F78}"/>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11256650" y="5962327"/>
              <a:ext cx="409614" cy="409614"/>
            </a:xfrm>
            <a:prstGeom prst="rect">
              <a:avLst/>
            </a:prstGeom>
          </p:spPr>
        </p:pic>
      </p:grpSp>
      <p:grpSp>
        <p:nvGrpSpPr>
          <p:cNvPr id="46" name="Group 45">
            <a:extLst>
              <a:ext uri="{FF2B5EF4-FFF2-40B4-BE49-F238E27FC236}">
                <a16:creationId xmlns:a16="http://schemas.microsoft.com/office/drawing/2014/main" id="{443B6BD8-0AFD-206A-6910-8B1F697AACD7}"/>
              </a:ext>
            </a:extLst>
          </p:cNvPr>
          <p:cNvGrpSpPr/>
          <p:nvPr/>
        </p:nvGrpSpPr>
        <p:grpSpPr>
          <a:xfrm>
            <a:off x="5725299" y="2651074"/>
            <a:ext cx="312146" cy="310706"/>
            <a:chOff x="11147997" y="5843688"/>
            <a:chExt cx="617838" cy="617838"/>
          </a:xfrm>
        </p:grpSpPr>
        <p:sp>
          <p:nvSpPr>
            <p:cNvPr id="47" name="Oval 46">
              <a:extLst>
                <a:ext uri="{FF2B5EF4-FFF2-40B4-BE49-F238E27FC236}">
                  <a16:creationId xmlns:a16="http://schemas.microsoft.com/office/drawing/2014/main" id="{B2C8D728-7151-F3FC-5050-6E0E7D166C18}"/>
                </a:ext>
              </a:extLst>
            </p:cNvPr>
            <p:cNvSpPr/>
            <p:nvPr/>
          </p:nvSpPr>
          <p:spPr>
            <a:xfrm>
              <a:off x="11147997" y="5843688"/>
              <a:ext cx="617838" cy="6178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8" name="Graphic 47" descr="Ribbon with solid fill">
              <a:extLst>
                <a:ext uri="{FF2B5EF4-FFF2-40B4-BE49-F238E27FC236}">
                  <a16:creationId xmlns:a16="http://schemas.microsoft.com/office/drawing/2014/main" id="{C0D7CC80-7524-D287-69CE-F927F0D70935}"/>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11256650" y="5962327"/>
              <a:ext cx="409614" cy="409614"/>
            </a:xfrm>
            <a:prstGeom prst="rect">
              <a:avLst/>
            </a:prstGeom>
          </p:spPr>
        </p:pic>
      </p:grpSp>
      <p:grpSp>
        <p:nvGrpSpPr>
          <p:cNvPr id="49" name="Group 48">
            <a:extLst>
              <a:ext uri="{FF2B5EF4-FFF2-40B4-BE49-F238E27FC236}">
                <a16:creationId xmlns:a16="http://schemas.microsoft.com/office/drawing/2014/main" id="{48D722BE-371B-EF57-4006-4CC62212F6AB}"/>
              </a:ext>
            </a:extLst>
          </p:cNvPr>
          <p:cNvGrpSpPr/>
          <p:nvPr/>
        </p:nvGrpSpPr>
        <p:grpSpPr>
          <a:xfrm>
            <a:off x="7826691" y="2651074"/>
            <a:ext cx="312146" cy="310706"/>
            <a:chOff x="11147997" y="5843688"/>
            <a:chExt cx="617838" cy="617838"/>
          </a:xfrm>
        </p:grpSpPr>
        <p:sp>
          <p:nvSpPr>
            <p:cNvPr id="50" name="Oval 49">
              <a:extLst>
                <a:ext uri="{FF2B5EF4-FFF2-40B4-BE49-F238E27FC236}">
                  <a16:creationId xmlns:a16="http://schemas.microsoft.com/office/drawing/2014/main" id="{9A0EBEA7-1ACE-E67C-E0EA-462C11692CF7}"/>
                </a:ext>
              </a:extLst>
            </p:cNvPr>
            <p:cNvSpPr/>
            <p:nvPr/>
          </p:nvSpPr>
          <p:spPr>
            <a:xfrm>
              <a:off x="11147997" y="5843688"/>
              <a:ext cx="617838" cy="6178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1" name="Graphic 50" descr="Ribbon with solid fill">
              <a:extLst>
                <a:ext uri="{FF2B5EF4-FFF2-40B4-BE49-F238E27FC236}">
                  <a16:creationId xmlns:a16="http://schemas.microsoft.com/office/drawing/2014/main" id="{6C9F92D9-6FE3-D79D-0D6F-DEF18B466EE6}"/>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11256650" y="5962327"/>
              <a:ext cx="409614" cy="409614"/>
            </a:xfrm>
            <a:prstGeom prst="rect">
              <a:avLst/>
            </a:prstGeom>
          </p:spPr>
        </p:pic>
      </p:grpSp>
      <p:grpSp>
        <p:nvGrpSpPr>
          <p:cNvPr id="52" name="Group 51">
            <a:extLst>
              <a:ext uri="{FF2B5EF4-FFF2-40B4-BE49-F238E27FC236}">
                <a16:creationId xmlns:a16="http://schemas.microsoft.com/office/drawing/2014/main" id="{4EAFF5FC-755E-F01C-C907-3B08B0A129E5}"/>
              </a:ext>
            </a:extLst>
          </p:cNvPr>
          <p:cNvGrpSpPr/>
          <p:nvPr/>
        </p:nvGrpSpPr>
        <p:grpSpPr>
          <a:xfrm>
            <a:off x="9856329" y="2638173"/>
            <a:ext cx="312146" cy="310706"/>
            <a:chOff x="11147997" y="5843688"/>
            <a:chExt cx="617838" cy="617838"/>
          </a:xfrm>
        </p:grpSpPr>
        <p:sp>
          <p:nvSpPr>
            <p:cNvPr id="53" name="Oval 52">
              <a:extLst>
                <a:ext uri="{FF2B5EF4-FFF2-40B4-BE49-F238E27FC236}">
                  <a16:creationId xmlns:a16="http://schemas.microsoft.com/office/drawing/2014/main" id="{7139540D-E4D7-949C-BF84-D8975DA3AC8C}"/>
                </a:ext>
              </a:extLst>
            </p:cNvPr>
            <p:cNvSpPr/>
            <p:nvPr/>
          </p:nvSpPr>
          <p:spPr>
            <a:xfrm>
              <a:off x="11147997" y="5843688"/>
              <a:ext cx="617838" cy="6178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4" name="Graphic 53" descr="Ribbon with solid fill">
              <a:extLst>
                <a:ext uri="{FF2B5EF4-FFF2-40B4-BE49-F238E27FC236}">
                  <a16:creationId xmlns:a16="http://schemas.microsoft.com/office/drawing/2014/main" id="{B5597367-EEDC-D42B-AAE8-819883D4F46E}"/>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11256650" y="5962327"/>
              <a:ext cx="409614" cy="409614"/>
            </a:xfrm>
            <a:prstGeom prst="rect">
              <a:avLst/>
            </a:prstGeom>
          </p:spPr>
        </p:pic>
      </p:grpSp>
      <p:grpSp>
        <p:nvGrpSpPr>
          <p:cNvPr id="55" name="Group 54">
            <a:extLst>
              <a:ext uri="{FF2B5EF4-FFF2-40B4-BE49-F238E27FC236}">
                <a16:creationId xmlns:a16="http://schemas.microsoft.com/office/drawing/2014/main" id="{F5548126-C37A-EB86-3566-2F910E42B0BF}"/>
              </a:ext>
            </a:extLst>
          </p:cNvPr>
          <p:cNvGrpSpPr/>
          <p:nvPr/>
        </p:nvGrpSpPr>
        <p:grpSpPr>
          <a:xfrm>
            <a:off x="1695174" y="5403841"/>
            <a:ext cx="312146" cy="310706"/>
            <a:chOff x="11147997" y="5843688"/>
            <a:chExt cx="617838" cy="617838"/>
          </a:xfrm>
        </p:grpSpPr>
        <p:sp>
          <p:nvSpPr>
            <p:cNvPr id="56" name="Oval 55">
              <a:extLst>
                <a:ext uri="{FF2B5EF4-FFF2-40B4-BE49-F238E27FC236}">
                  <a16:creationId xmlns:a16="http://schemas.microsoft.com/office/drawing/2014/main" id="{2DDF1033-395D-70D4-64F5-7CBD777FCFFC}"/>
                </a:ext>
              </a:extLst>
            </p:cNvPr>
            <p:cNvSpPr/>
            <p:nvPr/>
          </p:nvSpPr>
          <p:spPr>
            <a:xfrm>
              <a:off x="11147997" y="5843688"/>
              <a:ext cx="617838" cy="6178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7" name="Graphic 56" descr="Ribbon with solid fill">
              <a:extLst>
                <a:ext uri="{FF2B5EF4-FFF2-40B4-BE49-F238E27FC236}">
                  <a16:creationId xmlns:a16="http://schemas.microsoft.com/office/drawing/2014/main" id="{E5839B59-5A90-F500-3095-8BE675AA2D4B}"/>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11256650" y="5962327"/>
              <a:ext cx="409614" cy="409614"/>
            </a:xfrm>
            <a:prstGeom prst="rect">
              <a:avLst/>
            </a:prstGeom>
          </p:spPr>
        </p:pic>
      </p:grpSp>
      <p:grpSp>
        <p:nvGrpSpPr>
          <p:cNvPr id="58" name="Group 57">
            <a:extLst>
              <a:ext uri="{FF2B5EF4-FFF2-40B4-BE49-F238E27FC236}">
                <a16:creationId xmlns:a16="http://schemas.microsoft.com/office/drawing/2014/main" id="{2BD2C755-E951-185A-3C78-2F925227FE5D}"/>
              </a:ext>
            </a:extLst>
          </p:cNvPr>
          <p:cNvGrpSpPr/>
          <p:nvPr/>
        </p:nvGrpSpPr>
        <p:grpSpPr>
          <a:xfrm>
            <a:off x="3747922" y="5402112"/>
            <a:ext cx="312146" cy="310706"/>
            <a:chOff x="11147997" y="5843688"/>
            <a:chExt cx="617838" cy="617838"/>
          </a:xfrm>
        </p:grpSpPr>
        <p:sp>
          <p:nvSpPr>
            <p:cNvPr id="59" name="Oval 58">
              <a:extLst>
                <a:ext uri="{FF2B5EF4-FFF2-40B4-BE49-F238E27FC236}">
                  <a16:creationId xmlns:a16="http://schemas.microsoft.com/office/drawing/2014/main" id="{B0ACC93F-D964-C7AC-15A9-B4841899A395}"/>
                </a:ext>
              </a:extLst>
            </p:cNvPr>
            <p:cNvSpPr/>
            <p:nvPr/>
          </p:nvSpPr>
          <p:spPr>
            <a:xfrm>
              <a:off x="11147997" y="5843688"/>
              <a:ext cx="617838" cy="6178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0" name="Graphic 59" descr="Ribbon with solid fill">
              <a:extLst>
                <a:ext uri="{FF2B5EF4-FFF2-40B4-BE49-F238E27FC236}">
                  <a16:creationId xmlns:a16="http://schemas.microsoft.com/office/drawing/2014/main" id="{80999A9C-5CC3-A400-56D1-89C4036BD2B4}"/>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11256650" y="5962327"/>
              <a:ext cx="409614" cy="409614"/>
            </a:xfrm>
            <a:prstGeom prst="rect">
              <a:avLst/>
            </a:prstGeom>
          </p:spPr>
        </p:pic>
      </p:grpSp>
      <p:pic>
        <p:nvPicPr>
          <p:cNvPr id="2" name="Picture 28" descr="Une image contenant Visage humain, Barbe humaine, personne, homme&#10;&#10;Description générée automatiquement">
            <a:extLst>
              <a:ext uri="{FF2B5EF4-FFF2-40B4-BE49-F238E27FC236}">
                <a16:creationId xmlns:a16="http://schemas.microsoft.com/office/drawing/2014/main" id="{4A02EE0E-0F4A-96A7-A746-85ACAFC88052}"/>
              </a:ext>
            </a:extLst>
          </p:cNvPr>
          <p:cNvPicPr>
            <a:picLocks noChangeAspect="1"/>
          </p:cNvPicPr>
          <p:nvPr/>
        </p:nvPicPr>
        <p:blipFill>
          <a:blip r:embed="rId24">
            <a:extLst>
              <a:ext uri="{BEBA8EAE-BF5A-486C-A8C5-ECC9F3942E4B}">
                <a14:imgProps xmlns:a14="http://schemas.microsoft.com/office/drawing/2010/main">
                  <a14:imgLayer r:embed="rId25">
                    <a14:imgEffect>
                      <a14:saturation sat="33000"/>
                    </a14:imgEffect>
                  </a14:imgLayer>
                </a14:imgProps>
              </a:ext>
            </a:extLst>
          </a:blip>
          <a:srcRect/>
          <a:stretch/>
        </p:blipFill>
        <p:spPr>
          <a:xfrm>
            <a:off x="10343097" y="2662700"/>
            <a:ext cx="1594871" cy="1594871"/>
          </a:xfrm>
          <a:prstGeom prst="ellipse">
            <a:avLst/>
          </a:prstGeom>
          <a:ln>
            <a:solidFill>
              <a:schemeClr val="tx1"/>
            </a:solidFill>
          </a:ln>
        </p:spPr>
      </p:pic>
      <p:sp>
        <p:nvSpPr>
          <p:cNvPr id="4" name="TextBox 29">
            <a:extLst>
              <a:ext uri="{FF2B5EF4-FFF2-40B4-BE49-F238E27FC236}">
                <a16:creationId xmlns:a16="http://schemas.microsoft.com/office/drawing/2014/main" id="{2D80E829-1DE9-EF58-3A15-1CD23BCCE0B8}"/>
              </a:ext>
            </a:extLst>
          </p:cNvPr>
          <p:cNvSpPr txBox="1"/>
          <p:nvPr/>
        </p:nvSpPr>
        <p:spPr>
          <a:xfrm>
            <a:off x="10141113" y="4387712"/>
            <a:ext cx="1932443" cy="338554"/>
          </a:xfrm>
          <a:prstGeom prst="rect">
            <a:avLst/>
          </a:prstGeom>
          <a:noFill/>
        </p:spPr>
        <p:txBody>
          <a:bodyPr wrap="square" lIns="0" tIns="0" rIns="0" bIns="0" rtlCol="0" anchor="t">
            <a:spAutoFit/>
          </a:bodyPr>
          <a:lstStyle/>
          <a:p>
            <a:pPr algn="ctr">
              <a:spcBef>
                <a:spcPct val="50000"/>
              </a:spcBef>
              <a:spcAft>
                <a:spcPct val="0"/>
              </a:spcAft>
            </a:pPr>
            <a:r>
              <a:rPr lang="en-US" sz="1100" kern="0" dirty="0">
                <a:latin typeface="BentonSans Medium"/>
                <a:ea typeface="Arial Unicode MS"/>
                <a:cs typeface="Arial Unicode MS"/>
              </a:rPr>
              <a:t>Florian Barras</a:t>
            </a:r>
            <a:br>
              <a:rPr lang="en-US" sz="1100" kern="0" dirty="0">
                <a:latin typeface="BentonSans Light" panose="02000503000000020004" pitchFamily="2" charset="0"/>
                <a:ea typeface="Arial Unicode MS" pitchFamily="34" charset="-128"/>
                <a:cs typeface="Arial Unicode MS" pitchFamily="34" charset="-128"/>
              </a:rPr>
            </a:br>
            <a:r>
              <a:rPr lang="fr-CH" sz="1100" kern="0" dirty="0">
                <a:latin typeface="BentonSans Light"/>
                <a:ea typeface="Arial Unicode MS"/>
                <a:cs typeface="Arial Unicode MS"/>
              </a:rPr>
              <a:t>Directeur Team AFF</a:t>
            </a:r>
            <a:endParaRPr lang="fr-FR" dirty="0">
              <a:latin typeface="BentonSans Light"/>
              <a:ea typeface="Arial Unicode MS"/>
              <a:cs typeface="Arial Unicode MS"/>
            </a:endParaRPr>
          </a:p>
        </p:txBody>
      </p:sp>
      <p:grpSp>
        <p:nvGrpSpPr>
          <p:cNvPr id="5" name="Group 51">
            <a:extLst>
              <a:ext uri="{FF2B5EF4-FFF2-40B4-BE49-F238E27FC236}">
                <a16:creationId xmlns:a16="http://schemas.microsoft.com/office/drawing/2014/main" id="{67D22E37-7AC7-C6E0-3684-15A2555B87DE}"/>
              </a:ext>
            </a:extLst>
          </p:cNvPr>
          <p:cNvGrpSpPr/>
          <p:nvPr/>
        </p:nvGrpSpPr>
        <p:grpSpPr>
          <a:xfrm>
            <a:off x="11559144" y="3990722"/>
            <a:ext cx="312146" cy="310706"/>
            <a:chOff x="11147997" y="5843688"/>
            <a:chExt cx="617838" cy="617838"/>
          </a:xfrm>
        </p:grpSpPr>
        <p:sp>
          <p:nvSpPr>
            <p:cNvPr id="7" name="Oval 52">
              <a:extLst>
                <a:ext uri="{FF2B5EF4-FFF2-40B4-BE49-F238E27FC236}">
                  <a16:creationId xmlns:a16="http://schemas.microsoft.com/office/drawing/2014/main" id="{A9433F15-77FC-D74C-AAA1-1D4F659295CA}"/>
                </a:ext>
              </a:extLst>
            </p:cNvPr>
            <p:cNvSpPr/>
            <p:nvPr/>
          </p:nvSpPr>
          <p:spPr>
            <a:xfrm>
              <a:off x="11147997" y="5843688"/>
              <a:ext cx="617838" cy="6178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Graphic 53" descr="Ribbon with solid fill">
              <a:extLst>
                <a:ext uri="{FF2B5EF4-FFF2-40B4-BE49-F238E27FC236}">
                  <a16:creationId xmlns:a16="http://schemas.microsoft.com/office/drawing/2014/main" id="{F6646C36-10A1-0595-E84E-6B3192E7A7FC}"/>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11256650" y="5962327"/>
              <a:ext cx="409614" cy="409614"/>
            </a:xfrm>
            <a:prstGeom prst="rect">
              <a:avLst/>
            </a:prstGeom>
          </p:spPr>
        </p:pic>
      </p:grpSp>
    </p:spTree>
    <p:extLst>
      <p:ext uri="{BB962C8B-B14F-4D97-AF65-F5344CB8AC3E}">
        <p14:creationId xmlns:p14="http://schemas.microsoft.com/office/powerpoint/2010/main" val="2416101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DFBEED6-A231-E542-B390-A0C582ADD05C}"/>
              </a:ext>
            </a:extLst>
          </p:cNvPr>
          <p:cNvSpPr/>
          <p:nvPr/>
        </p:nvSpPr>
        <p:spPr>
          <a:xfrm>
            <a:off x="530490" y="691608"/>
            <a:ext cx="7443781" cy="707886"/>
          </a:xfrm>
          <a:prstGeom prst="rect">
            <a:avLst/>
          </a:prstGeom>
        </p:spPr>
        <p:txBody>
          <a:bodyPr wrap="square">
            <a:spAutoFit/>
          </a:bodyPr>
          <a:lstStyle/>
          <a:p>
            <a:pPr marR="794090"/>
            <a:r>
              <a:rPr lang="en-SG" sz="4000" spc="-19" dirty="0">
                <a:latin typeface="BentonSans Light" panose="02000503000000020004" pitchFamily="2" charset="0"/>
                <a:cs typeface="BentonSans Bold"/>
              </a:rPr>
              <a:t>Vision et Mission</a:t>
            </a:r>
          </a:p>
        </p:txBody>
      </p:sp>
      <p:sp>
        <p:nvSpPr>
          <p:cNvPr id="22" name="object 8">
            <a:extLst>
              <a:ext uri="{FF2B5EF4-FFF2-40B4-BE49-F238E27FC236}">
                <a16:creationId xmlns:a16="http://schemas.microsoft.com/office/drawing/2014/main" id="{FD3ACCD0-5092-CA44-8D98-F930B32CBD3E}"/>
              </a:ext>
            </a:extLst>
          </p:cNvPr>
          <p:cNvSpPr txBox="1"/>
          <p:nvPr/>
        </p:nvSpPr>
        <p:spPr>
          <a:xfrm>
            <a:off x="636576" y="403737"/>
            <a:ext cx="3139946" cy="280828"/>
          </a:xfrm>
          <a:prstGeom prst="rect">
            <a:avLst/>
          </a:prstGeom>
        </p:spPr>
        <p:txBody>
          <a:bodyPr vert="horz" wrap="square" lIns="0" tIns="64752" rIns="0" bIns="0" rtlCol="0">
            <a:spAutoFit/>
          </a:bodyPr>
          <a:lstStyle/>
          <a:p>
            <a:pPr marR="794090"/>
            <a:r>
              <a:rPr lang="fr-FR" sz="1400" spc="-19" dirty="0">
                <a:solidFill>
                  <a:schemeClr val="bg1">
                    <a:lumMod val="50000"/>
                  </a:schemeClr>
                </a:solidFill>
                <a:latin typeface="BentonSans Book" panose="02000503000000020004" pitchFamily="2" charset="0"/>
                <a:cs typeface="BentonSans Bold"/>
              </a:rPr>
              <a:t>A propos du FC Bulle</a:t>
            </a:r>
          </a:p>
        </p:txBody>
      </p:sp>
      <p:sp>
        <p:nvSpPr>
          <p:cNvPr id="23" name="Rectangle 22">
            <a:extLst>
              <a:ext uri="{FF2B5EF4-FFF2-40B4-BE49-F238E27FC236}">
                <a16:creationId xmlns:a16="http://schemas.microsoft.com/office/drawing/2014/main" id="{B1CE8429-5645-5F4B-89BB-5B31C0C71879}"/>
              </a:ext>
            </a:extLst>
          </p:cNvPr>
          <p:cNvSpPr/>
          <p:nvPr/>
        </p:nvSpPr>
        <p:spPr>
          <a:xfrm>
            <a:off x="697312" y="1575680"/>
            <a:ext cx="4552265" cy="830997"/>
          </a:xfrm>
          <a:prstGeom prst="rect">
            <a:avLst/>
          </a:prstGeom>
        </p:spPr>
        <p:txBody>
          <a:bodyPr wrap="square">
            <a:spAutoFit/>
          </a:bodyPr>
          <a:lstStyle/>
          <a:p>
            <a:pPr algn="just"/>
            <a:r>
              <a:rPr lang="fr-FR" sz="1200" dirty="0">
                <a:latin typeface="BentonSans Light" panose="02000503000000020004" pitchFamily="2" charset="0"/>
              </a:rPr>
              <a:t>Être joueur, entraîneur et membre du FC Bulle signifie s'engager pleinement dans une aventure collective, où chaque individu contribue au succès du club. Voici les valeurs et les principes qui guident notre démarche :</a:t>
            </a:r>
          </a:p>
        </p:txBody>
      </p:sp>
      <p:sp>
        <p:nvSpPr>
          <p:cNvPr id="2" name="Rectangle 1">
            <a:extLst>
              <a:ext uri="{FF2B5EF4-FFF2-40B4-BE49-F238E27FC236}">
                <a16:creationId xmlns:a16="http://schemas.microsoft.com/office/drawing/2014/main" id="{68E169A4-6E8E-84A4-84CA-46D4DEFDE421}"/>
              </a:ext>
            </a:extLst>
          </p:cNvPr>
          <p:cNvSpPr/>
          <p:nvPr/>
        </p:nvSpPr>
        <p:spPr>
          <a:xfrm>
            <a:off x="5770471" y="916854"/>
            <a:ext cx="6111349" cy="5509200"/>
          </a:xfrm>
          <a:prstGeom prst="rect">
            <a:avLst/>
          </a:prstGeom>
        </p:spPr>
        <p:txBody>
          <a:bodyPr wrap="square">
            <a:spAutoFit/>
          </a:bodyPr>
          <a:lstStyle/>
          <a:p>
            <a:pPr marL="228600" indent="-228600" algn="just">
              <a:buAutoNum type="arabicPeriod"/>
            </a:pPr>
            <a:r>
              <a:rPr lang="fr-FR" sz="1100" b="1" dirty="0">
                <a:latin typeface="BentonSans Light" panose="02000503000000020004" pitchFamily="2" charset="0"/>
              </a:rPr>
              <a:t>Passion et Engagement   </a:t>
            </a:r>
          </a:p>
          <a:p>
            <a:pPr algn="just"/>
            <a:r>
              <a:rPr lang="fr-FR" sz="1100" dirty="0">
                <a:latin typeface="BentonSans Light" panose="02000503000000020004" pitchFamily="2" charset="0"/>
              </a:rPr>
              <a:t>Chaque membre de notre club incarne une passion indéfectible pour le football. Que ce soit sur le terrain ou en dehors, nous nous investissons entièrement, sachant que notre dévouement a un impact direct sur nos performances et notre progression.</a:t>
            </a:r>
          </a:p>
          <a:p>
            <a:pPr algn="just"/>
            <a:endParaRPr lang="fr-FR" sz="1100" dirty="0">
              <a:latin typeface="BentonSans Light" panose="02000503000000020004" pitchFamily="2" charset="0"/>
            </a:endParaRPr>
          </a:p>
          <a:p>
            <a:pPr marL="228600" indent="-228600" algn="just">
              <a:buFont typeface="+mj-lt"/>
              <a:buAutoNum type="arabicPeriod" startAt="2"/>
            </a:pPr>
            <a:r>
              <a:rPr lang="fr-FR" sz="1100" b="1" dirty="0">
                <a:latin typeface="BentonSans Light" panose="02000503000000020004" pitchFamily="2" charset="0"/>
              </a:rPr>
              <a:t>Esprit d'Équipe    </a:t>
            </a:r>
          </a:p>
          <a:p>
            <a:pPr algn="just"/>
            <a:r>
              <a:rPr lang="fr-FR" sz="1100" dirty="0">
                <a:latin typeface="BentonSans Light" panose="02000503000000020004" pitchFamily="2" charset="0"/>
              </a:rPr>
              <a:t>Au FC Bulle, nous croyons que le succès passe par la collaboration. Chaque joueur, entraîneur et membre du staff est une pièce essentielle du puzzle, et ensemble, nous formons une équipe soudée qui vise des objectifs communs.</a:t>
            </a:r>
          </a:p>
          <a:p>
            <a:pPr algn="just"/>
            <a:endParaRPr lang="fr-FR" sz="1100" dirty="0">
              <a:latin typeface="BentonSans Light" panose="02000503000000020004" pitchFamily="2" charset="0"/>
            </a:endParaRPr>
          </a:p>
          <a:p>
            <a:pPr marL="228600" indent="-228600" algn="just">
              <a:buFont typeface="+mj-lt"/>
              <a:buAutoNum type="arabicPeriod" startAt="3"/>
            </a:pPr>
            <a:r>
              <a:rPr lang="fr-FR" sz="1100" b="1" dirty="0">
                <a:latin typeface="BentonSans Light" panose="02000503000000020004" pitchFamily="2" charset="0"/>
              </a:rPr>
              <a:t>Excellence et Ambition    </a:t>
            </a:r>
          </a:p>
          <a:p>
            <a:pPr algn="just"/>
            <a:r>
              <a:rPr lang="fr-FR" sz="1100" dirty="0">
                <a:latin typeface="BentonSans Light" panose="02000503000000020004" pitchFamily="2" charset="0"/>
              </a:rPr>
              <a:t>Nous aspirons à l’excellence dans tout ce que nous entreprenons. Que ce soit à l'entraînement, lors des matchs ou dans nos interactions quotidiennes, nous nous efforçons d'atteindre le plus haut niveau, avec la volonté de performer et de nous surpasser.</a:t>
            </a:r>
          </a:p>
          <a:p>
            <a:pPr algn="just"/>
            <a:endParaRPr lang="fr-FR" sz="1100" dirty="0">
              <a:latin typeface="BentonSans Light" panose="02000503000000020004" pitchFamily="2" charset="0"/>
            </a:endParaRPr>
          </a:p>
          <a:p>
            <a:pPr marL="228600" indent="-228600" algn="just">
              <a:buFont typeface="+mj-lt"/>
              <a:buAutoNum type="arabicPeriod" startAt="4"/>
            </a:pPr>
            <a:r>
              <a:rPr lang="fr-FR" sz="1100" b="1" dirty="0">
                <a:latin typeface="BentonSans Light" panose="02000503000000020004" pitchFamily="2" charset="0"/>
              </a:rPr>
              <a:t>Développement Personnel et Professionnel</a:t>
            </a:r>
          </a:p>
          <a:p>
            <a:pPr algn="just"/>
            <a:r>
              <a:rPr lang="fr-FR" sz="1100" dirty="0">
                <a:latin typeface="BentonSans Light" panose="02000503000000020004" pitchFamily="2" charset="0"/>
              </a:rPr>
              <a:t>Le FC Bulle est un club qui valorise le développement. Nous encourageons chacun à grandir, que ce soit en affinant ses compétences footballistiques, en progressant sur le plan tactique ou en cultivant des qualités humaines telles que le leadership et la solidarité.</a:t>
            </a:r>
          </a:p>
          <a:p>
            <a:pPr algn="just"/>
            <a:endParaRPr lang="fr-FR" sz="1100" dirty="0">
              <a:latin typeface="BentonSans Light" panose="02000503000000020004" pitchFamily="2" charset="0"/>
            </a:endParaRPr>
          </a:p>
          <a:p>
            <a:pPr marL="228600" indent="-228600" algn="just">
              <a:buFont typeface="+mj-lt"/>
              <a:buAutoNum type="arabicPeriod" startAt="5"/>
            </a:pPr>
            <a:r>
              <a:rPr lang="fr-FR" sz="1100" b="1" dirty="0">
                <a:latin typeface="BentonSans Light" panose="02000503000000020004" pitchFamily="2" charset="0"/>
              </a:rPr>
              <a:t>Respect et Intégrité</a:t>
            </a:r>
            <a:r>
              <a:rPr lang="fr-FR" sz="1100" dirty="0">
                <a:latin typeface="BentonSans Light" panose="02000503000000020004" pitchFamily="2" charset="0"/>
              </a:rPr>
              <a:t>    </a:t>
            </a:r>
          </a:p>
          <a:p>
            <a:pPr algn="just"/>
            <a:r>
              <a:rPr lang="fr-FR" sz="1100" dirty="0">
                <a:latin typeface="BentonSans Light" panose="02000503000000020004" pitchFamily="2" charset="0"/>
              </a:rPr>
              <a:t>Dans nos interactions, nous agissons avec respect et intégrité. Chaque membre du club représente un modèle de comportement, tant sur le terrain qu’en dehors, en faisant preuve de fair-play et en valorisant le respect des règles du jeu.</a:t>
            </a:r>
          </a:p>
          <a:p>
            <a:pPr algn="just"/>
            <a:endParaRPr lang="fr-FR" sz="1100" dirty="0">
              <a:latin typeface="BentonSans Light" panose="02000503000000020004" pitchFamily="2" charset="0"/>
            </a:endParaRPr>
          </a:p>
          <a:p>
            <a:pPr marL="228600" indent="-228600" algn="just">
              <a:buFont typeface="+mj-lt"/>
              <a:buAutoNum type="arabicPeriod" startAt="6"/>
            </a:pPr>
            <a:r>
              <a:rPr lang="fr-FR" sz="1100" b="1" dirty="0">
                <a:latin typeface="BentonSans Light" panose="02000503000000020004" pitchFamily="2" charset="0"/>
              </a:rPr>
              <a:t>Communauté et Inclusivité</a:t>
            </a:r>
            <a:r>
              <a:rPr lang="fr-FR" sz="1100" dirty="0">
                <a:latin typeface="BentonSans Light" panose="02000503000000020004" pitchFamily="2" charset="0"/>
              </a:rPr>
              <a:t>    </a:t>
            </a:r>
          </a:p>
          <a:p>
            <a:pPr algn="just"/>
            <a:r>
              <a:rPr lang="fr-FR" sz="1100" dirty="0">
                <a:latin typeface="BentonSans Light" panose="02000503000000020004" pitchFamily="2" charset="0"/>
              </a:rPr>
              <a:t>Le FC Bulle est bien plus qu'un club de football; c'est une famille. Nous prônons l'inclusivité et accueillons tous ceux qui partagent notre passion, quelles que soient leurs origines ou leurs niveaux de compétence. Ensemble, nous cultivons un environnement positif et chaleureux. En intégrant le FC Bulle, vous rejoignez une communauté ambitieuse où chaque membre a un rôle à jouer dans notre quête de succès. Nous sommes unis par notre amour du jeu et notre détermination à atteindre de nouveaux sommets.</a:t>
            </a:r>
            <a:endParaRPr lang="en-SG" sz="1100" dirty="0">
              <a:latin typeface="BentonSans Light" panose="02000503000000020004" pitchFamily="2" charset="0"/>
            </a:endParaRPr>
          </a:p>
        </p:txBody>
      </p:sp>
      <p:pic>
        <p:nvPicPr>
          <p:cNvPr id="3" name="Picture 2">
            <a:extLst>
              <a:ext uri="{FF2B5EF4-FFF2-40B4-BE49-F238E27FC236}">
                <a16:creationId xmlns:a16="http://schemas.microsoft.com/office/drawing/2014/main" id="{22C46CEB-D176-B19D-68DB-34DDC4309009}"/>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Lst>
          </a:blip>
          <a:stretch>
            <a:fillRect/>
          </a:stretch>
        </p:blipFill>
        <p:spPr>
          <a:xfrm>
            <a:off x="1131211" y="2745430"/>
            <a:ext cx="3684466" cy="3680624"/>
          </a:xfrm>
          <a:prstGeom prst="rect">
            <a:avLst/>
          </a:prstGeom>
        </p:spPr>
      </p:pic>
    </p:spTree>
    <p:extLst>
      <p:ext uri="{BB962C8B-B14F-4D97-AF65-F5344CB8AC3E}">
        <p14:creationId xmlns:p14="http://schemas.microsoft.com/office/powerpoint/2010/main" val="3658383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1DE69C4-2816-D141-9A56-698EF8ECC037}"/>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t="39547" b="39547"/>
          <a:stretch/>
        </p:blipFill>
        <p:spPr>
          <a:xfrm>
            <a:off x="0" y="3691443"/>
            <a:ext cx="12195175" cy="3185768"/>
          </a:xfrm>
          <a:prstGeom prst="rect">
            <a:avLst/>
          </a:prstGeom>
        </p:spPr>
      </p:pic>
      <p:sp>
        <p:nvSpPr>
          <p:cNvPr id="15" name="Rounded Rectangle 14">
            <a:extLst>
              <a:ext uri="{FF2B5EF4-FFF2-40B4-BE49-F238E27FC236}">
                <a16:creationId xmlns:a16="http://schemas.microsoft.com/office/drawing/2014/main" id="{35FAB32C-FB89-284D-99C1-CC7D678BC902}"/>
              </a:ext>
            </a:extLst>
          </p:cNvPr>
          <p:cNvSpPr/>
          <p:nvPr/>
        </p:nvSpPr>
        <p:spPr>
          <a:xfrm>
            <a:off x="373251" y="1310627"/>
            <a:ext cx="2591077" cy="2933340"/>
          </a:xfrm>
          <a:prstGeom prst="roundRect">
            <a:avLst>
              <a:gd name="adj" fmla="val 949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SG" sz="1100" dirty="0">
              <a:solidFill>
                <a:srgbClr val="7B8898"/>
              </a:solidFill>
              <a:latin typeface="BentonSans Light" panose="02000503000000020004" pitchFamily="2" charset="0"/>
            </a:endParaRPr>
          </a:p>
        </p:txBody>
      </p:sp>
      <p:sp>
        <p:nvSpPr>
          <p:cNvPr id="17" name="Rectangle 16">
            <a:extLst>
              <a:ext uri="{FF2B5EF4-FFF2-40B4-BE49-F238E27FC236}">
                <a16:creationId xmlns:a16="http://schemas.microsoft.com/office/drawing/2014/main" id="{3DFB865C-5990-FA48-A8A4-241F9B949E1E}"/>
              </a:ext>
            </a:extLst>
          </p:cNvPr>
          <p:cNvSpPr/>
          <p:nvPr/>
        </p:nvSpPr>
        <p:spPr>
          <a:xfrm>
            <a:off x="565134" y="1530804"/>
            <a:ext cx="2041405" cy="2837380"/>
          </a:xfrm>
          <a:prstGeom prst="rect">
            <a:avLst/>
          </a:prstGeom>
        </p:spPr>
        <p:txBody>
          <a:bodyPr wrap="square">
            <a:spAutoFit/>
          </a:bodyPr>
          <a:lstStyle/>
          <a:p>
            <a:pPr lvl="0">
              <a:lnSpc>
                <a:spcPct val="150000"/>
              </a:lnSpc>
            </a:pPr>
            <a:r>
              <a:rPr lang="fr-FR" sz="1000" b="1" dirty="0">
                <a:solidFill>
                  <a:srgbClr val="7B8898"/>
                </a:solidFill>
                <a:latin typeface="BentonSans Light" panose="02000503000000020004" pitchFamily="2" charset="0"/>
              </a:rPr>
              <a:t>AMBITIONS</a:t>
            </a:r>
          </a:p>
          <a:p>
            <a:pPr marL="171450" lvl="0" indent="-171450">
              <a:lnSpc>
                <a:spcPct val="150000"/>
              </a:lnSpc>
              <a:buClr>
                <a:srgbClr val="C00000"/>
              </a:buClr>
              <a:buFont typeface="Arial" panose="020B0604020202020204" pitchFamily="34" charset="0"/>
              <a:buChar char="•"/>
            </a:pPr>
            <a:r>
              <a:rPr lang="fr-FR" sz="1000" b="1" dirty="0">
                <a:solidFill>
                  <a:srgbClr val="7B8898"/>
                </a:solidFill>
                <a:latin typeface="BentonSans Light" panose="02000503000000020004" pitchFamily="2" charset="0"/>
              </a:rPr>
              <a:t>Se fixer  les 7 premières places en Promotion League afin d’être qualifié pour le tour principal de la Coupe Suisse</a:t>
            </a:r>
          </a:p>
          <a:p>
            <a:pPr marL="171450" lvl="0" indent="-171450">
              <a:lnSpc>
                <a:spcPct val="150000"/>
              </a:lnSpc>
              <a:buClr>
                <a:srgbClr val="C00000"/>
              </a:buClr>
              <a:buFont typeface="Arial" panose="020B0604020202020204" pitchFamily="34" charset="0"/>
              <a:buChar char="•"/>
            </a:pPr>
            <a:r>
              <a:rPr lang="fr-FR" sz="1000" b="1" dirty="0">
                <a:solidFill>
                  <a:srgbClr val="7B8898"/>
                </a:solidFill>
                <a:latin typeface="BentonSans Light" panose="02000503000000020004" pitchFamily="2" charset="0"/>
              </a:rPr>
              <a:t>Présenter un jeu dynamique, construit et porter vers l’avant</a:t>
            </a:r>
          </a:p>
          <a:p>
            <a:pPr marL="171450" lvl="0" indent="-171450">
              <a:lnSpc>
                <a:spcPct val="150000"/>
              </a:lnSpc>
              <a:buClr>
                <a:srgbClr val="C00000"/>
              </a:buClr>
              <a:buFont typeface="Arial" panose="020B0604020202020204" pitchFamily="34" charset="0"/>
              <a:buChar char="•"/>
            </a:pPr>
            <a:r>
              <a:rPr lang="fr-FR" sz="1000" b="1" dirty="0">
                <a:solidFill>
                  <a:srgbClr val="7B8898"/>
                </a:solidFill>
                <a:latin typeface="BentonSans Light" panose="02000503000000020004" pitchFamily="2" charset="0"/>
              </a:rPr>
              <a:t>Représenter un club-locomotive, une identité, une famille</a:t>
            </a:r>
          </a:p>
          <a:p>
            <a:pPr lvl="0">
              <a:lnSpc>
                <a:spcPct val="150000"/>
              </a:lnSpc>
            </a:pPr>
            <a:r>
              <a:rPr lang="en-SG" sz="1000" dirty="0">
                <a:solidFill>
                  <a:srgbClr val="7B8898"/>
                </a:solidFill>
                <a:latin typeface="BentonSans Light" panose="02000503000000020004" pitchFamily="2" charset="0"/>
              </a:rPr>
              <a:t> </a:t>
            </a:r>
          </a:p>
        </p:txBody>
      </p:sp>
      <p:sp>
        <p:nvSpPr>
          <p:cNvPr id="18" name="Rectangle 17">
            <a:extLst>
              <a:ext uri="{FF2B5EF4-FFF2-40B4-BE49-F238E27FC236}">
                <a16:creationId xmlns:a16="http://schemas.microsoft.com/office/drawing/2014/main" id="{3361ADA8-E348-534B-ADC0-51499600CB7D}"/>
              </a:ext>
            </a:extLst>
          </p:cNvPr>
          <p:cNvSpPr/>
          <p:nvPr/>
        </p:nvSpPr>
        <p:spPr>
          <a:xfrm>
            <a:off x="359553" y="1547599"/>
            <a:ext cx="45719" cy="117106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SG" sz="1100" dirty="0">
              <a:solidFill>
                <a:srgbClr val="7B8898"/>
              </a:solidFill>
              <a:latin typeface="BentonSans Light" panose="02000503000000020004" pitchFamily="2" charset="0"/>
            </a:endParaRPr>
          </a:p>
        </p:txBody>
      </p:sp>
      <p:sp>
        <p:nvSpPr>
          <p:cNvPr id="38" name="Rectangle 37">
            <a:extLst>
              <a:ext uri="{FF2B5EF4-FFF2-40B4-BE49-F238E27FC236}">
                <a16:creationId xmlns:a16="http://schemas.microsoft.com/office/drawing/2014/main" id="{4BE03451-9844-4149-BF81-86258F096674}"/>
              </a:ext>
            </a:extLst>
          </p:cNvPr>
          <p:cNvSpPr/>
          <p:nvPr/>
        </p:nvSpPr>
        <p:spPr>
          <a:xfrm>
            <a:off x="431915" y="224810"/>
            <a:ext cx="4075154" cy="954107"/>
          </a:xfrm>
          <a:prstGeom prst="rect">
            <a:avLst/>
          </a:prstGeom>
        </p:spPr>
        <p:txBody>
          <a:bodyPr wrap="square">
            <a:spAutoFit/>
          </a:bodyPr>
          <a:lstStyle/>
          <a:p>
            <a:pPr marR="794090"/>
            <a:r>
              <a:rPr lang="en-SG" sz="2800" spc="-19" dirty="0">
                <a:latin typeface="BentonSans Light" panose="02000503000000020004" pitchFamily="2" charset="0"/>
                <a:cs typeface="BentonSans Bold"/>
              </a:rPr>
              <a:t>LIGNES DIRECTRICES </a:t>
            </a:r>
          </a:p>
        </p:txBody>
      </p:sp>
      <p:sp>
        <p:nvSpPr>
          <p:cNvPr id="3" name="Rounded Rectangle 14">
            <a:extLst>
              <a:ext uri="{FF2B5EF4-FFF2-40B4-BE49-F238E27FC236}">
                <a16:creationId xmlns:a16="http://schemas.microsoft.com/office/drawing/2014/main" id="{3A3031B2-7ED6-0577-CDA3-FFFEA7064235}"/>
              </a:ext>
            </a:extLst>
          </p:cNvPr>
          <p:cNvSpPr/>
          <p:nvPr/>
        </p:nvSpPr>
        <p:spPr>
          <a:xfrm>
            <a:off x="3506510" y="1962330"/>
            <a:ext cx="2591077" cy="2933340"/>
          </a:xfrm>
          <a:prstGeom prst="roundRect">
            <a:avLst>
              <a:gd name="adj" fmla="val 949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SG" sz="1100" dirty="0">
              <a:solidFill>
                <a:srgbClr val="7B8898"/>
              </a:solidFill>
              <a:latin typeface="BentonSans Light" panose="02000503000000020004" pitchFamily="2" charset="0"/>
            </a:endParaRPr>
          </a:p>
        </p:txBody>
      </p:sp>
      <p:sp>
        <p:nvSpPr>
          <p:cNvPr id="4" name="Rectangle 3">
            <a:extLst>
              <a:ext uri="{FF2B5EF4-FFF2-40B4-BE49-F238E27FC236}">
                <a16:creationId xmlns:a16="http://schemas.microsoft.com/office/drawing/2014/main" id="{35E9564D-4346-FB8C-AE05-9DE55EDA3604}"/>
              </a:ext>
            </a:extLst>
          </p:cNvPr>
          <p:cNvSpPr/>
          <p:nvPr/>
        </p:nvSpPr>
        <p:spPr>
          <a:xfrm>
            <a:off x="3698393" y="2182507"/>
            <a:ext cx="2041405" cy="2606547"/>
          </a:xfrm>
          <a:prstGeom prst="rect">
            <a:avLst/>
          </a:prstGeom>
        </p:spPr>
        <p:txBody>
          <a:bodyPr wrap="square">
            <a:spAutoFit/>
          </a:bodyPr>
          <a:lstStyle/>
          <a:p>
            <a:pPr lvl="0">
              <a:lnSpc>
                <a:spcPct val="150000"/>
              </a:lnSpc>
            </a:pPr>
            <a:r>
              <a:rPr lang="fr-FR" sz="1000" b="1" dirty="0">
                <a:solidFill>
                  <a:srgbClr val="7B8898"/>
                </a:solidFill>
                <a:latin typeface="BentonSans Light" panose="02000503000000020004" pitchFamily="2" charset="0"/>
              </a:rPr>
              <a:t>HUMILITE</a:t>
            </a:r>
          </a:p>
          <a:p>
            <a:pPr marL="171450" indent="-171450">
              <a:lnSpc>
                <a:spcPct val="150000"/>
              </a:lnSpc>
              <a:buClr>
                <a:srgbClr val="C00000"/>
              </a:buClr>
              <a:buFont typeface="Arial" panose="020B0604020202020204" pitchFamily="34" charset="0"/>
              <a:buChar char="•"/>
            </a:pPr>
            <a:r>
              <a:rPr lang="fr-FR" sz="1000" b="1" dirty="0">
                <a:solidFill>
                  <a:srgbClr val="7B8898"/>
                </a:solidFill>
                <a:latin typeface="BentonSans Light" panose="02000503000000020004" pitchFamily="2" charset="0"/>
              </a:rPr>
              <a:t>Effectuer un travail de qualité pour réaliser ses ambitions</a:t>
            </a:r>
          </a:p>
          <a:p>
            <a:pPr marL="171450" indent="-171450">
              <a:lnSpc>
                <a:spcPct val="150000"/>
              </a:lnSpc>
              <a:buClr>
                <a:srgbClr val="C00000"/>
              </a:buClr>
              <a:buFont typeface="Arial" panose="020B0604020202020204" pitchFamily="34" charset="0"/>
              <a:buChar char="•"/>
            </a:pPr>
            <a:r>
              <a:rPr lang="fr-FR" sz="1000" b="1" dirty="0">
                <a:solidFill>
                  <a:srgbClr val="7B8898"/>
                </a:solidFill>
                <a:latin typeface="BentonSans Light" panose="02000503000000020004" pitchFamily="2" charset="0"/>
              </a:rPr>
              <a:t>Faire son autocritique afin de changer de statut</a:t>
            </a:r>
          </a:p>
          <a:p>
            <a:pPr marL="171450" indent="-171450">
              <a:lnSpc>
                <a:spcPct val="150000"/>
              </a:lnSpc>
              <a:buClr>
                <a:srgbClr val="C00000"/>
              </a:buClr>
              <a:buFont typeface="Arial" panose="020B0604020202020204" pitchFamily="34" charset="0"/>
              <a:buChar char="•"/>
            </a:pPr>
            <a:r>
              <a:rPr lang="fr-FR" sz="1000" b="1" dirty="0">
                <a:solidFill>
                  <a:srgbClr val="7B8898"/>
                </a:solidFill>
                <a:latin typeface="BentonSans Light" panose="02000503000000020004" pitchFamily="2" charset="0"/>
              </a:rPr>
              <a:t>Mettre chaque projet personnel au service de l’objectif commun</a:t>
            </a:r>
          </a:p>
          <a:p>
            <a:pPr marL="171450" indent="-171450">
              <a:lnSpc>
                <a:spcPct val="150000"/>
              </a:lnSpc>
              <a:buClr>
                <a:srgbClr val="C00000"/>
              </a:buClr>
              <a:buFont typeface="Arial" panose="020B0604020202020204" pitchFamily="34" charset="0"/>
              <a:buChar char="•"/>
            </a:pPr>
            <a:r>
              <a:rPr lang="fr-FR" sz="1000" b="1" dirty="0">
                <a:solidFill>
                  <a:srgbClr val="7B8898"/>
                </a:solidFill>
                <a:latin typeface="BentonSans Light" panose="02000503000000020004" pitchFamily="2" charset="0"/>
              </a:rPr>
              <a:t>Respecter l’adversaire sans jamais le craindre </a:t>
            </a:r>
          </a:p>
          <a:p>
            <a:pPr lvl="0">
              <a:lnSpc>
                <a:spcPct val="150000"/>
              </a:lnSpc>
            </a:pPr>
            <a:endParaRPr lang="en-SG" sz="1000" dirty="0">
              <a:solidFill>
                <a:srgbClr val="7B8898"/>
              </a:solidFill>
              <a:latin typeface="BentonSans Light" panose="02000503000000020004" pitchFamily="2" charset="0"/>
            </a:endParaRPr>
          </a:p>
        </p:txBody>
      </p:sp>
      <p:sp>
        <p:nvSpPr>
          <p:cNvPr id="5" name="Rectangle 4">
            <a:extLst>
              <a:ext uri="{FF2B5EF4-FFF2-40B4-BE49-F238E27FC236}">
                <a16:creationId xmlns:a16="http://schemas.microsoft.com/office/drawing/2014/main" id="{A3D41EB0-E3E1-F050-1DA5-CA929093264F}"/>
              </a:ext>
            </a:extLst>
          </p:cNvPr>
          <p:cNvSpPr/>
          <p:nvPr/>
        </p:nvSpPr>
        <p:spPr>
          <a:xfrm>
            <a:off x="3492812" y="2199302"/>
            <a:ext cx="45719" cy="117106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SG" sz="1100" dirty="0">
              <a:solidFill>
                <a:srgbClr val="7B8898"/>
              </a:solidFill>
              <a:latin typeface="BentonSans Light" panose="02000503000000020004" pitchFamily="2" charset="0"/>
            </a:endParaRPr>
          </a:p>
        </p:txBody>
      </p:sp>
      <p:sp>
        <p:nvSpPr>
          <p:cNvPr id="6" name="Rounded Rectangle 14">
            <a:extLst>
              <a:ext uri="{FF2B5EF4-FFF2-40B4-BE49-F238E27FC236}">
                <a16:creationId xmlns:a16="http://schemas.microsoft.com/office/drawing/2014/main" id="{49028809-DDCD-E147-1378-42630F76605B}"/>
              </a:ext>
            </a:extLst>
          </p:cNvPr>
          <p:cNvSpPr/>
          <p:nvPr/>
        </p:nvSpPr>
        <p:spPr>
          <a:xfrm>
            <a:off x="6548454" y="896183"/>
            <a:ext cx="2591077" cy="3656078"/>
          </a:xfrm>
          <a:prstGeom prst="roundRect">
            <a:avLst>
              <a:gd name="adj" fmla="val 949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SG" sz="1100" dirty="0">
              <a:solidFill>
                <a:srgbClr val="7B8898"/>
              </a:solidFill>
              <a:latin typeface="BentonSans Light" panose="02000503000000020004" pitchFamily="2" charset="0"/>
            </a:endParaRPr>
          </a:p>
        </p:txBody>
      </p:sp>
      <p:sp>
        <p:nvSpPr>
          <p:cNvPr id="7" name="Rectangle 6">
            <a:extLst>
              <a:ext uri="{FF2B5EF4-FFF2-40B4-BE49-F238E27FC236}">
                <a16:creationId xmlns:a16="http://schemas.microsoft.com/office/drawing/2014/main" id="{C76D757C-3627-7AAA-954A-8A6AA0DDC134}"/>
              </a:ext>
            </a:extLst>
          </p:cNvPr>
          <p:cNvSpPr/>
          <p:nvPr/>
        </p:nvSpPr>
        <p:spPr>
          <a:xfrm>
            <a:off x="6740337" y="1116360"/>
            <a:ext cx="2041405" cy="3299045"/>
          </a:xfrm>
          <a:prstGeom prst="rect">
            <a:avLst/>
          </a:prstGeom>
        </p:spPr>
        <p:txBody>
          <a:bodyPr wrap="square">
            <a:spAutoFit/>
          </a:bodyPr>
          <a:lstStyle/>
          <a:p>
            <a:pPr lvl="0">
              <a:lnSpc>
                <a:spcPct val="150000"/>
              </a:lnSpc>
            </a:pPr>
            <a:r>
              <a:rPr lang="fr-FR" sz="1000" b="1" dirty="0">
                <a:solidFill>
                  <a:srgbClr val="7B8898"/>
                </a:solidFill>
                <a:latin typeface="BentonSans Light" panose="02000503000000020004" pitchFamily="2" charset="0"/>
              </a:rPr>
              <a:t>INTEGRATION</a:t>
            </a:r>
          </a:p>
          <a:p>
            <a:pPr marL="171450" lvl="0" indent="-171450">
              <a:lnSpc>
                <a:spcPct val="150000"/>
              </a:lnSpc>
              <a:buClr>
                <a:srgbClr val="C00000"/>
              </a:buClr>
              <a:buFont typeface="Arial" panose="020B0604020202020204" pitchFamily="34" charset="0"/>
              <a:buChar char="•"/>
            </a:pPr>
            <a:r>
              <a:rPr lang="fr-FR" sz="1000" b="1" dirty="0">
                <a:solidFill>
                  <a:srgbClr val="7B8898"/>
                </a:solidFill>
                <a:latin typeface="BentonSans Light" panose="02000503000000020004" pitchFamily="2" charset="0"/>
              </a:rPr>
              <a:t>Poursuivre une politique régionale et cantonale dans la mesure du possible </a:t>
            </a:r>
          </a:p>
          <a:p>
            <a:pPr marL="171450" lvl="0" indent="-171450">
              <a:lnSpc>
                <a:spcPct val="150000"/>
              </a:lnSpc>
              <a:buClr>
                <a:srgbClr val="C00000"/>
              </a:buClr>
              <a:buFont typeface="Arial" panose="020B0604020202020204" pitchFamily="34" charset="0"/>
              <a:buChar char="•"/>
            </a:pPr>
            <a:r>
              <a:rPr lang="fr-FR" sz="1000" b="1" dirty="0">
                <a:solidFill>
                  <a:srgbClr val="7B8898"/>
                </a:solidFill>
                <a:latin typeface="BentonSans Light" panose="02000503000000020004" pitchFamily="2" charset="0"/>
              </a:rPr>
              <a:t>Accorder une place représentative aux jeunes joueurs </a:t>
            </a:r>
          </a:p>
          <a:p>
            <a:pPr marL="171450" lvl="0" indent="-171450">
              <a:lnSpc>
                <a:spcPct val="150000"/>
              </a:lnSpc>
              <a:buClr>
                <a:srgbClr val="C00000"/>
              </a:buClr>
              <a:buFont typeface="Arial" panose="020B0604020202020204" pitchFamily="34" charset="0"/>
              <a:buChar char="•"/>
            </a:pPr>
            <a:r>
              <a:rPr lang="fr-FR" sz="1000" b="1" dirty="0">
                <a:solidFill>
                  <a:srgbClr val="7B8898"/>
                </a:solidFill>
                <a:latin typeface="BentonSans Light" panose="02000503000000020004" pitchFamily="2" charset="0"/>
              </a:rPr>
              <a:t>Consolider les relations basées sur la confiance avec les clubs partenaires </a:t>
            </a:r>
          </a:p>
          <a:p>
            <a:pPr marL="171450" lvl="0" indent="-171450">
              <a:lnSpc>
                <a:spcPct val="150000"/>
              </a:lnSpc>
              <a:buClr>
                <a:srgbClr val="C00000"/>
              </a:buClr>
              <a:buFont typeface="Arial" panose="020B0604020202020204" pitchFamily="34" charset="0"/>
              <a:buChar char="•"/>
            </a:pPr>
            <a:r>
              <a:rPr lang="fr-FR" sz="1000" b="1" dirty="0">
                <a:solidFill>
                  <a:srgbClr val="7B8898"/>
                </a:solidFill>
                <a:latin typeface="BentonSans Light" panose="02000503000000020004" pitchFamily="2" charset="0"/>
              </a:rPr>
              <a:t>Donner la possibilité aux juniors du Team la Gruyère de réaliser leur rêve</a:t>
            </a:r>
          </a:p>
          <a:p>
            <a:pPr lvl="0">
              <a:lnSpc>
                <a:spcPct val="150000"/>
              </a:lnSpc>
            </a:pPr>
            <a:endParaRPr lang="en-SG" sz="1000" dirty="0">
              <a:solidFill>
                <a:srgbClr val="7B8898"/>
              </a:solidFill>
              <a:latin typeface="BentonSans Light" panose="02000503000000020004" pitchFamily="2" charset="0"/>
            </a:endParaRPr>
          </a:p>
        </p:txBody>
      </p:sp>
      <p:sp>
        <p:nvSpPr>
          <p:cNvPr id="8" name="Rectangle 7">
            <a:extLst>
              <a:ext uri="{FF2B5EF4-FFF2-40B4-BE49-F238E27FC236}">
                <a16:creationId xmlns:a16="http://schemas.microsoft.com/office/drawing/2014/main" id="{7EC3F659-5BD8-CF28-8FDE-DED4E82A9BD5}"/>
              </a:ext>
            </a:extLst>
          </p:cNvPr>
          <p:cNvSpPr/>
          <p:nvPr/>
        </p:nvSpPr>
        <p:spPr>
          <a:xfrm>
            <a:off x="6534756" y="1238417"/>
            <a:ext cx="45719" cy="117106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SG" sz="1100" dirty="0">
              <a:solidFill>
                <a:srgbClr val="7B8898"/>
              </a:solidFill>
              <a:latin typeface="BentonSans Light" panose="02000503000000020004" pitchFamily="2" charset="0"/>
            </a:endParaRPr>
          </a:p>
        </p:txBody>
      </p:sp>
      <p:sp>
        <p:nvSpPr>
          <p:cNvPr id="9" name="Rounded Rectangle 14">
            <a:extLst>
              <a:ext uri="{FF2B5EF4-FFF2-40B4-BE49-F238E27FC236}">
                <a16:creationId xmlns:a16="http://schemas.microsoft.com/office/drawing/2014/main" id="{08CFB321-382A-21E4-5D43-9255318ED3BA}"/>
              </a:ext>
            </a:extLst>
          </p:cNvPr>
          <p:cNvSpPr/>
          <p:nvPr/>
        </p:nvSpPr>
        <p:spPr>
          <a:xfrm>
            <a:off x="9500544" y="1967381"/>
            <a:ext cx="2591077" cy="2933340"/>
          </a:xfrm>
          <a:prstGeom prst="roundRect">
            <a:avLst>
              <a:gd name="adj" fmla="val 949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SG" sz="1100" dirty="0">
              <a:solidFill>
                <a:srgbClr val="7B8898"/>
              </a:solidFill>
              <a:latin typeface="BentonSans Light" panose="02000503000000020004" pitchFamily="2" charset="0"/>
            </a:endParaRPr>
          </a:p>
        </p:txBody>
      </p:sp>
      <p:sp>
        <p:nvSpPr>
          <p:cNvPr id="10" name="Rectangle 9">
            <a:extLst>
              <a:ext uri="{FF2B5EF4-FFF2-40B4-BE49-F238E27FC236}">
                <a16:creationId xmlns:a16="http://schemas.microsoft.com/office/drawing/2014/main" id="{93E72170-48CD-0805-63F7-9B10A598F447}"/>
              </a:ext>
            </a:extLst>
          </p:cNvPr>
          <p:cNvSpPr/>
          <p:nvPr/>
        </p:nvSpPr>
        <p:spPr>
          <a:xfrm>
            <a:off x="9692427" y="2187558"/>
            <a:ext cx="2041405" cy="2606547"/>
          </a:xfrm>
          <a:prstGeom prst="rect">
            <a:avLst/>
          </a:prstGeom>
        </p:spPr>
        <p:txBody>
          <a:bodyPr wrap="square">
            <a:spAutoFit/>
          </a:bodyPr>
          <a:lstStyle/>
          <a:p>
            <a:pPr lvl="0">
              <a:lnSpc>
                <a:spcPct val="150000"/>
              </a:lnSpc>
            </a:pPr>
            <a:r>
              <a:rPr lang="fr-FR" sz="1000" b="1" dirty="0">
                <a:solidFill>
                  <a:srgbClr val="7B8898"/>
                </a:solidFill>
                <a:latin typeface="BentonSans Light" panose="02000503000000020004" pitchFamily="2" charset="0"/>
              </a:rPr>
              <a:t>OUVERTURE</a:t>
            </a:r>
          </a:p>
          <a:p>
            <a:pPr marL="171450" indent="-171450">
              <a:lnSpc>
                <a:spcPct val="150000"/>
              </a:lnSpc>
              <a:buClr>
                <a:srgbClr val="C00000"/>
              </a:buClr>
              <a:buFont typeface="Arial" panose="020B0604020202020204" pitchFamily="34" charset="0"/>
              <a:buChar char="•"/>
            </a:pPr>
            <a:r>
              <a:rPr lang="fr-FR" sz="1000" b="1" dirty="0">
                <a:solidFill>
                  <a:srgbClr val="7B8898"/>
                </a:solidFill>
                <a:latin typeface="BentonSans Light" panose="02000503000000020004" pitchFamily="2" charset="0"/>
              </a:rPr>
              <a:t>Respecter toutes les personnes qui ont une fonction dans le club  </a:t>
            </a:r>
          </a:p>
          <a:p>
            <a:pPr marL="171450" indent="-171450">
              <a:lnSpc>
                <a:spcPct val="150000"/>
              </a:lnSpc>
              <a:buClr>
                <a:srgbClr val="C00000"/>
              </a:buClr>
              <a:buFont typeface="Arial" panose="020B0604020202020204" pitchFamily="34" charset="0"/>
              <a:buChar char="•"/>
            </a:pPr>
            <a:r>
              <a:rPr lang="fr-FR" sz="1000" b="1" dirty="0">
                <a:solidFill>
                  <a:srgbClr val="7B8898"/>
                </a:solidFill>
                <a:latin typeface="BentonSans Light" panose="02000503000000020004" pitchFamily="2" charset="0"/>
              </a:rPr>
              <a:t>Accueillir chacun qui accède au stade, aux buvettes et aux vestiaires </a:t>
            </a:r>
          </a:p>
          <a:p>
            <a:pPr marL="171450" indent="-171450">
              <a:lnSpc>
                <a:spcPct val="150000"/>
              </a:lnSpc>
              <a:buClr>
                <a:srgbClr val="C00000"/>
              </a:buClr>
              <a:buFont typeface="Arial" panose="020B0604020202020204" pitchFamily="34" charset="0"/>
              <a:buChar char="•"/>
            </a:pPr>
            <a:r>
              <a:rPr lang="fr-FR" sz="1000" b="1" dirty="0">
                <a:solidFill>
                  <a:srgbClr val="7B8898"/>
                </a:solidFill>
                <a:latin typeface="BentonSans Light" panose="02000503000000020004" pitchFamily="2" charset="0"/>
              </a:rPr>
              <a:t>Aller au contact de nos supporters</a:t>
            </a:r>
          </a:p>
          <a:p>
            <a:pPr marL="171450" indent="-171450">
              <a:lnSpc>
                <a:spcPct val="150000"/>
              </a:lnSpc>
              <a:buClr>
                <a:srgbClr val="C00000"/>
              </a:buClr>
              <a:buFont typeface="Arial" panose="020B0604020202020204" pitchFamily="34" charset="0"/>
              <a:buChar char="•"/>
            </a:pPr>
            <a:r>
              <a:rPr lang="fr-FR" sz="1000" b="1" dirty="0">
                <a:solidFill>
                  <a:srgbClr val="7B8898"/>
                </a:solidFill>
                <a:latin typeface="BentonSans Light" panose="02000503000000020004" pitchFamily="2" charset="0"/>
              </a:rPr>
              <a:t>Être disponible à la presse</a:t>
            </a:r>
          </a:p>
          <a:p>
            <a:pPr lvl="0">
              <a:lnSpc>
                <a:spcPct val="150000"/>
              </a:lnSpc>
            </a:pPr>
            <a:endParaRPr lang="en-SG" sz="1000" dirty="0">
              <a:solidFill>
                <a:srgbClr val="7B8898"/>
              </a:solidFill>
              <a:latin typeface="BentonSans Light" panose="02000503000000020004" pitchFamily="2" charset="0"/>
            </a:endParaRPr>
          </a:p>
        </p:txBody>
      </p:sp>
      <p:sp>
        <p:nvSpPr>
          <p:cNvPr id="11" name="Rectangle 10">
            <a:extLst>
              <a:ext uri="{FF2B5EF4-FFF2-40B4-BE49-F238E27FC236}">
                <a16:creationId xmlns:a16="http://schemas.microsoft.com/office/drawing/2014/main" id="{94A2B656-6D13-B1D0-7BE5-1DDB02E07615}"/>
              </a:ext>
            </a:extLst>
          </p:cNvPr>
          <p:cNvSpPr/>
          <p:nvPr/>
        </p:nvSpPr>
        <p:spPr>
          <a:xfrm>
            <a:off x="9486846" y="2204353"/>
            <a:ext cx="45719" cy="117106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SG" sz="1100" dirty="0">
              <a:solidFill>
                <a:srgbClr val="7B8898"/>
              </a:solidFill>
              <a:latin typeface="BentonSans Light" panose="02000503000000020004" pitchFamily="2" charset="0"/>
            </a:endParaRPr>
          </a:p>
        </p:txBody>
      </p:sp>
    </p:spTree>
    <p:extLst>
      <p:ext uri="{BB962C8B-B14F-4D97-AF65-F5344CB8AC3E}">
        <p14:creationId xmlns:p14="http://schemas.microsoft.com/office/powerpoint/2010/main" val="1178845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DFBEED6-A231-E542-B390-A0C582ADD05C}"/>
              </a:ext>
            </a:extLst>
          </p:cNvPr>
          <p:cNvSpPr/>
          <p:nvPr/>
        </p:nvSpPr>
        <p:spPr>
          <a:xfrm>
            <a:off x="530491" y="691608"/>
            <a:ext cx="6021614" cy="1323439"/>
          </a:xfrm>
          <a:prstGeom prst="rect">
            <a:avLst/>
          </a:prstGeom>
        </p:spPr>
        <p:txBody>
          <a:bodyPr wrap="square">
            <a:spAutoFit/>
          </a:bodyPr>
          <a:lstStyle/>
          <a:p>
            <a:pPr marR="794090"/>
            <a:r>
              <a:rPr lang="fr-CH" sz="4000" spc="-19" dirty="0">
                <a:latin typeface="BentonSans Light" panose="02000503000000020004" pitchFamily="2" charset="0"/>
                <a:cs typeface="BentonSans Bold"/>
              </a:rPr>
              <a:t>Synthèse du projet juniors</a:t>
            </a:r>
          </a:p>
        </p:txBody>
      </p:sp>
      <p:sp>
        <p:nvSpPr>
          <p:cNvPr id="22" name="object 8">
            <a:extLst>
              <a:ext uri="{FF2B5EF4-FFF2-40B4-BE49-F238E27FC236}">
                <a16:creationId xmlns:a16="http://schemas.microsoft.com/office/drawing/2014/main" id="{FD3ACCD0-5092-CA44-8D98-F930B32CBD3E}"/>
              </a:ext>
            </a:extLst>
          </p:cNvPr>
          <p:cNvSpPr txBox="1"/>
          <p:nvPr/>
        </p:nvSpPr>
        <p:spPr>
          <a:xfrm>
            <a:off x="636576" y="403737"/>
            <a:ext cx="3139946" cy="280828"/>
          </a:xfrm>
          <a:prstGeom prst="rect">
            <a:avLst/>
          </a:prstGeom>
        </p:spPr>
        <p:txBody>
          <a:bodyPr vert="horz" wrap="square" lIns="0" tIns="64752" rIns="0" bIns="0" rtlCol="0">
            <a:spAutoFit/>
          </a:bodyPr>
          <a:lstStyle/>
          <a:p>
            <a:pPr marR="794090"/>
            <a:r>
              <a:rPr lang="fr-FR" sz="1400" spc="-19" dirty="0">
                <a:solidFill>
                  <a:schemeClr val="bg1">
                    <a:lumMod val="50000"/>
                  </a:schemeClr>
                </a:solidFill>
                <a:latin typeface="BentonSans Book" panose="02000503000000020004" pitchFamily="2" charset="0"/>
                <a:cs typeface="BentonSans Bold"/>
              </a:rPr>
              <a:t>A propos du FC Bulle</a:t>
            </a:r>
          </a:p>
        </p:txBody>
      </p:sp>
      <p:sp>
        <p:nvSpPr>
          <p:cNvPr id="2" name="Rectangle 1">
            <a:extLst>
              <a:ext uri="{FF2B5EF4-FFF2-40B4-BE49-F238E27FC236}">
                <a16:creationId xmlns:a16="http://schemas.microsoft.com/office/drawing/2014/main" id="{68E169A4-6E8E-84A4-84CA-46D4DEFDE421}"/>
              </a:ext>
            </a:extLst>
          </p:cNvPr>
          <p:cNvSpPr/>
          <p:nvPr/>
        </p:nvSpPr>
        <p:spPr>
          <a:xfrm>
            <a:off x="5612589" y="1628507"/>
            <a:ext cx="6111349" cy="4154984"/>
          </a:xfrm>
          <a:prstGeom prst="rect">
            <a:avLst/>
          </a:prstGeom>
        </p:spPr>
        <p:txBody>
          <a:bodyPr wrap="square">
            <a:spAutoFit/>
          </a:bodyPr>
          <a:lstStyle/>
          <a:p>
            <a:pPr algn="just"/>
            <a:r>
              <a:rPr lang="fr-FR" sz="1200" dirty="0">
                <a:latin typeface="BentonSans Light" panose="02000503000000020004" pitchFamily="2" charset="0"/>
              </a:rPr>
              <a:t>Le projet du mouvement juniors «FC Bulle – Team la Gruyère» à pour but principal la mise en place d’une structure de formation au niveau des jeunes joueurs du FC Bulle et ceci dans la durée. </a:t>
            </a:r>
          </a:p>
          <a:p>
            <a:pPr algn="just"/>
            <a:endParaRPr lang="fr-FR" sz="1200" dirty="0">
              <a:latin typeface="BentonSans Light" panose="02000503000000020004" pitchFamily="2" charset="0"/>
            </a:endParaRPr>
          </a:p>
          <a:p>
            <a:pPr algn="just"/>
            <a:r>
              <a:rPr lang="fr-FR" sz="1200" dirty="0">
                <a:latin typeface="BentonSans Light" panose="02000503000000020004" pitchFamily="2" charset="0"/>
              </a:rPr>
              <a:t>Des moyens sont mis en œuvre pour disposer d’un encadrement d’entraineurs/formateurs/éducateurs qualifiés et prêts à s’engager dans la formation des jeunes du club. De plus, ce projet tend à développer les qualités sociales et éducatives des jeunes qui y participent. </a:t>
            </a:r>
          </a:p>
          <a:p>
            <a:pPr algn="just"/>
            <a:endParaRPr lang="fr-FR" sz="1200" dirty="0">
              <a:latin typeface="BentonSans Light" panose="02000503000000020004" pitchFamily="2" charset="0"/>
            </a:endParaRPr>
          </a:p>
          <a:p>
            <a:pPr algn="just"/>
            <a:r>
              <a:rPr lang="fr-FR" sz="1200" dirty="0">
                <a:latin typeface="BentonSans Light" panose="02000503000000020004" pitchFamily="2" charset="0"/>
              </a:rPr>
              <a:t>Nous tendons à former des footballeurs de qualité mais également et avant tout des « Hommes / Femmes » de qualité. Nous nous engageons donc à inculquer dans notre mouvement junior des notions importantes tel que le Respect, l’Ambition et l’Identification à notre club. (Amour du maillot)</a:t>
            </a:r>
          </a:p>
          <a:p>
            <a:pPr algn="just"/>
            <a:endParaRPr lang="fr-FR" sz="1200" dirty="0">
              <a:latin typeface="BentonSans Light" panose="02000503000000020004" pitchFamily="2" charset="0"/>
            </a:endParaRPr>
          </a:p>
          <a:p>
            <a:pPr algn="just"/>
            <a:r>
              <a:rPr lang="fr-FR" sz="1200" dirty="0">
                <a:latin typeface="BentonSans Light" panose="02000503000000020004" pitchFamily="2" charset="0"/>
              </a:rPr>
              <a:t>Ce projet tend, à moyen-long terme, à alimenter les contingents de nos premières équipes ainsi que les équipes du regroupement avec des joueurs de qualité et répondant au critères nécessaires pour évoluer dans des catégories d’élite régional.</a:t>
            </a:r>
          </a:p>
          <a:p>
            <a:pPr algn="just"/>
            <a:r>
              <a:rPr lang="fr-FR" sz="1200" dirty="0">
                <a:latin typeface="BentonSans Light" panose="02000503000000020004" pitchFamily="2" charset="0"/>
              </a:rPr>
              <a:t>  </a:t>
            </a:r>
          </a:p>
          <a:p>
            <a:pPr algn="just"/>
            <a:r>
              <a:rPr lang="fr-FR" sz="1200" dirty="0">
                <a:latin typeface="BentonSans Light" panose="02000503000000020004" pitchFamily="2" charset="0"/>
              </a:rPr>
              <a:t>Il est primordial que le mouvement juniors et le mouvement actif travaillent main dans la main et que des activités soient organisées afin de souder et créer des liens entre tous les acteurs. Un jeune joueur doit s’identifier au club et/ou à un joueur de l’équipe première. </a:t>
            </a:r>
          </a:p>
        </p:txBody>
      </p:sp>
      <p:pic>
        <p:nvPicPr>
          <p:cNvPr id="3" name="Picture 2">
            <a:extLst>
              <a:ext uri="{FF2B5EF4-FFF2-40B4-BE49-F238E27FC236}">
                <a16:creationId xmlns:a16="http://schemas.microsoft.com/office/drawing/2014/main" id="{22C46CEB-D176-B19D-68DB-34DDC4309009}"/>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t="13702" b="21776"/>
          <a:stretch/>
        </p:blipFill>
        <p:spPr>
          <a:xfrm>
            <a:off x="636575" y="2670837"/>
            <a:ext cx="4312753" cy="2782671"/>
          </a:xfrm>
          <a:prstGeom prst="rect">
            <a:avLst/>
          </a:prstGeom>
        </p:spPr>
      </p:pic>
    </p:spTree>
    <p:extLst>
      <p:ext uri="{BB962C8B-B14F-4D97-AF65-F5344CB8AC3E}">
        <p14:creationId xmlns:p14="http://schemas.microsoft.com/office/powerpoint/2010/main" val="2682292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DFBEED6-A231-E542-B390-A0C582ADD05C}"/>
              </a:ext>
            </a:extLst>
          </p:cNvPr>
          <p:cNvSpPr/>
          <p:nvPr/>
        </p:nvSpPr>
        <p:spPr>
          <a:xfrm>
            <a:off x="530491" y="691608"/>
            <a:ext cx="6021614" cy="707886"/>
          </a:xfrm>
          <a:prstGeom prst="rect">
            <a:avLst/>
          </a:prstGeom>
        </p:spPr>
        <p:txBody>
          <a:bodyPr wrap="square">
            <a:spAutoFit/>
          </a:bodyPr>
          <a:lstStyle/>
          <a:p>
            <a:pPr marR="794090"/>
            <a:r>
              <a:rPr lang="fr-CH" sz="4000" spc="-19" dirty="0">
                <a:latin typeface="BentonSans Light" panose="02000503000000020004" pitchFamily="2" charset="0"/>
                <a:cs typeface="BentonSans Bold"/>
              </a:rPr>
              <a:t>Marketing</a:t>
            </a:r>
          </a:p>
        </p:txBody>
      </p:sp>
      <p:sp>
        <p:nvSpPr>
          <p:cNvPr id="22" name="object 8">
            <a:extLst>
              <a:ext uri="{FF2B5EF4-FFF2-40B4-BE49-F238E27FC236}">
                <a16:creationId xmlns:a16="http://schemas.microsoft.com/office/drawing/2014/main" id="{FD3ACCD0-5092-CA44-8D98-F930B32CBD3E}"/>
              </a:ext>
            </a:extLst>
          </p:cNvPr>
          <p:cNvSpPr txBox="1"/>
          <p:nvPr/>
        </p:nvSpPr>
        <p:spPr>
          <a:xfrm>
            <a:off x="636576" y="403737"/>
            <a:ext cx="3139946" cy="280828"/>
          </a:xfrm>
          <a:prstGeom prst="rect">
            <a:avLst/>
          </a:prstGeom>
        </p:spPr>
        <p:txBody>
          <a:bodyPr vert="horz" wrap="square" lIns="0" tIns="64752" rIns="0" bIns="0" rtlCol="0">
            <a:spAutoFit/>
          </a:bodyPr>
          <a:lstStyle/>
          <a:p>
            <a:pPr marR="794090"/>
            <a:r>
              <a:rPr lang="fr-FR" sz="1400" spc="-19" dirty="0">
                <a:solidFill>
                  <a:schemeClr val="bg1">
                    <a:lumMod val="50000"/>
                  </a:schemeClr>
                </a:solidFill>
                <a:latin typeface="BentonSans Book" panose="02000503000000020004" pitchFamily="2" charset="0"/>
                <a:cs typeface="BentonSans Bold"/>
              </a:rPr>
              <a:t>A propos du FC Bulle</a:t>
            </a:r>
          </a:p>
        </p:txBody>
      </p:sp>
      <p:sp>
        <p:nvSpPr>
          <p:cNvPr id="2" name="Rectangle 1">
            <a:extLst>
              <a:ext uri="{FF2B5EF4-FFF2-40B4-BE49-F238E27FC236}">
                <a16:creationId xmlns:a16="http://schemas.microsoft.com/office/drawing/2014/main" id="{68E169A4-6E8E-84A4-84CA-46D4DEFDE421}"/>
              </a:ext>
            </a:extLst>
          </p:cNvPr>
          <p:cNvSpPr/>
          <p:nvPr/>
        </p:nvSpPr>
        <p:spPr>
          <a:xfrm>
            <a:off x="5553335" y="797510"/>
            <a:ext cx="6111349" cy="5632311"/>
          </a:xfrm>
          <a:prstGeom prst="rect">
            <a:avLst/>
          </a:prstGeom>
        </p:spPr>
        <p:txBody>
          <a:bodyPr wrap="square">
            <a:spAutoFit/>
          </a:bodyPr>
          <a:lstStyle/>
          <a:p>
            <a:pPr algn="just"/>
            <a:r>
              <a:rPr lang="fr-FR" sz="1200" b="1" dirty="0">
                <a:latin typeface="BentonSans Light" panose="02000503000000020004" pitchFamily="2" charset="0"/>
              </a:rPr>
              <a:t>Introduction</a:t>
            </a:r>
          </a:p>
          <a:p>
            <a:pPr algn="just"/>
            <a:endParaRPr lang="fr-FR" sz="1200" dirty="0">
              <a:latin typeface="BentonSans Light" panose="02000503000000020004" pitchFamily="2" charset="0"/>
            </a:endParaRPr>
          </a:p>
          <a:p>
            <a:pPr algn="just"/>
            <a:r>
              <a:rPr lang="fr-FR" sz="1200" dirty="0">
                <a:latin typeface="BentonSans Light" panose="02000503000000020004" pitchFamily="2" charset="0"/>
              </a:rPr>
              <a:t>Pour solidifier le très bon travail marketing accompli au cours des trois dernières années, notre objectif est de propulser notre club vers de nouveaux sommets. Pour atteindre celui-ci, notre vision s'articule autour de trois axes principaux :</a:t>
            </a:r>
          </a:p>
          <a:p>
            <a:pPr algn="just"/>
            <a:endParaRPr lang="fr-FR" sz="1200" dirty="0">
              <a:latin typeface="BentonSans Light" panose="02000503000000020004" pitchFamily="2" charset="0"/>
            </a:endParaRPr>
          </a:p>
          <a:p>
            <a:pPr algn="just"/>
            <a:r>
              <a:rPr lang="fr-FR" sz="1200" b="1" dirty="0">
                <a:latin typeface="BentonSans Light" panose="02000503000000020004" pitchFamily="2" charset="0"/>
              </a:rPr>
              <a:t>Développement d'une base de données robuste </a:t>
            </a:r>
            <a:r>
              <a:rPr lang="fr-FR" sz="1200" dirty="0">
                <a:latin typeface="BentonSans Light" panose="02000503000000020004" pitchFamily="2" charset="0"/>
              </a:rPr>
              <a:t>: Cela permettra de mieux comprendre et interagir avec nos supporters, nos membres (joueurs, entraîneurs, secrétaires, membres de directions, club des 1000, amical des anciens, …) et nos sponsors tout en utilisant notre nouvel outil de gestion « </a:t>
            </a:r>
            <a:r>
              <a:rPr lang="fr-FR" sz="1200" dirty="0" err="1">
                <a:latin typeface="BentonSans Light" panose="02000503000000020004" pitchFamily="2" charset="0"/>
              </a:rPr>
              <a:t>Fairgate</a:t>
            </a:r>
            <a:r>
              <a:rPr lang="fr-FR" sz="1200" dirty="0">
                <a:latin typeface="BentonSans Light" panose="02000503000000020004" pitchFamily="2" charset="0"/>
              </a:rPr>
              <a:t> » pour des actions marketing personnalisées et ciblées. L’utilisation de cette plateforme nous permettra une gestion structurée et consolidée des données en interne. </a:t>
            </a:r>
          </a:p>
          <a:p>
            <a:pPr algn="just"/>
            <a:endParaRPr lang="fr-FR" sz="1200" dirty="0">
              <a:latin typeface="BentonSans Light" panose="02000503000000020004" pitchFamily="2" charset="0"/>
            </a:endParaRPr>
          </a:p>
          <a:p>
            <a:pPr algn="just"/>
            <a:r>
              <a:rPr lang="fr-FR" sz="1200" b="1" dirty="0">
                <a:latin typeface="BentonSans Light" panose="02000503000000020004" pitchFamily="2" charset="0"/>
              </a:rPr>
              <a:t>Construction de partenariats stratégiques dans le canton de Fribourg </a:t>
            </a:r>
            <a:r>
              <a:rPr lang="fr-FR" sz="1200" dirty="0">
                <a:latin typeface="BentonSans Light" panose="02000503000000020004" pitchFamily="2" charset="0"/>
              </a:rPr>
              <a:t>: Développer notre collaboration avec des acteurs puissants économiquement, tels que les banques, les distributeurs d'énergie, et les entreprises de construction, construction métallique pour renforcer notre ancrage local et créer une valeur partagée. Ce point concerne les partenaires avec un potentiel économique important qui recherchent à associer leur image au FC Bulle pour soutenir un projet football solide dans le canton de Fribourg afin de s’établir de manière pérenne dans la troisième division suisse et chercher l’élite suisse à moyen terme. </a:t>
            </a:r>
          </a:p>
          <a:p>
            <a:pPr algn="just"/>
            <a:endParaRPr lang="fr-FR" sz="1200" dirty="0">
              <a:latin typeface="BentonSans Light" panose="02000503000000020004" pitchFamily="2" charset="0"/>
            </a:endParaRPr>
          </a:p>
          <a:p>
            <a:pPr algn="just"/>
            <a:r>
              <a:rPr lang="fr-FR" sz="1200" b="1" dirty="0">
                <a:latin typeface="BentonSans Light" panose="02000503000000020004" pitchFamily="2" charset="0"/>
              </a:rPr>
              <a:t>Amélioration de la visibilité de nos partenariats existants : </a:t>
            </a:r>
            <a:r>
              <a:rPr lang="fr-FR" sz="1200" dirty="0">
                <a:latin typeface="BentonSans Light" panose="02000503000000020004" pitchFamily="2" charset="0"/>
              </a:rPr>
              <a:t>Renforcer la notoriété et l'impact de nos collaborations actuelles par le biais d'actions ciblées qui engagent et mobilisent nos publics; qui offre plus de visibilité.</a:t>
            </a:r>
          </a:p>
          <a:p>
            <a:pPr algn="just"/>
            <a:endParaRPr lang="fr-FR" sz="1200" dirty="0">
              <a:latin typeface="BentonSans Light" panose="02000503000000020004" pitchFamily="2" charset="0"/>
            </a:endParaRPr>
          </a:p>
          <a:p>
            <a:pPr algn="just"/>
            <a:r>
              <a:rPr lang="fr-FR" sz="1200" dirty="0">
                <a:latin typeface="BentonSans Light" panose="02000503000000020004" pitchFamily="2" charset="0"/>
              </a:rPr>
              <a:t>Ces stratégies nous permettront de maximiser notre potentiel de croissance et de positionner le FC Bulle comme un leader incontournable dans le paysage sportif de la région. Ensemble, continuons à écrire l'histoire du club avec ambition et détermination.</a:t>
            </a:r>
          </a:p>
        </p:txBody>
      </p:sp>
      <p:pic>
        <p:nvPicPr>
          <p:cNvPr id="3" name="Picture 2">
            <a:extLst>
              <a:ext uri="{FF2B5EF4-FFF2-40B4-BE49-F238E27FC236}">
                <a16:creationId xmlns:a16="http://schemas.microsoft.com/office/drawing/2014/main" id="{22C46CEB-D176-B19D-68DB-34DDC4309009}"/>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l="14935" r="14935"/>
          <a:stretch/>
        </p:blipFill>
        <p:spPr>
          <a:xfrm>
            <a:off x="464658" y="2295867"/>
            <a:ext cx="4710382" cy="3039229"/>
          </a:xfrm>
          <a:prstGeom prst="rect">
            <a:avLst/>
          </a:prstGeom>
        </p:spPr>
      </p:pic>
    </p:spTree>
    <p:extLst>
      <p:ext uri="{BB962C8B-B14F-4D97-AF65-F5344CB8AC3E}">
        <p14:creationId xmlns:p14="http://schemas.microsoft.com/office/powerpoint/2010/main" val="2060875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149CCB-FD9D-D44D-ACDE-B768619FDFE6}"/>
              </a:ext>
            </a:extLst>
          </p:cNvPr>
          <p:cNvSpPr/>
          <p:nvPr/>
        </p:nvSpPr>
        <p:spPr>
          <a:xfrm>
            <a:off x="445727" y="180747"/>
            <a:ext cx="8724587" cy="707886"/>
          </a:xfrm>
          <a:prstGeom prst="rect">
            <a:avLst/>
          </a:prstGeom>
        </p:spPr>
        <p:txBody>
          <a:bodyPr wrap="square">
            <a:spAutoFit/>
          </a:bodyPr>
          <a:lstStyle/>
          <a:p>
            <a:pPr marR="794090"/>
            <a:r>
              <a:rPr lang="fr-CH" sz="4000" spc="-19" dirty="0">
                <a:latin typeface="BentonSans Light" panose="02000503000000020004" pitchFamily="2" charset="0"/>
                <a:cs typeface="BentonSans Bold"/>
              </a:rPr>
              <a:t>Quelques exemples initiatives</a:t>
            </a:r>
          </a:p>
        </p:txBody>
      </p:sp>
      <p:sp>
        <p:nvSpPr>
          <p:cNvPr id="16" name="Rectangle 15">
            <a:extLst>
              <a:ext uri="{FF2B5EF4-FFF2-40B4-BE49-F238E27FC236}">
                <a16:creationId xmlns:a16="http://schemas.microsoft.com/office/drawing/2014/main" id="{05739C57-893F-6249-88F0-147A2C9C5A4F}"/>
              </a:ext>
            </a:extLst>
          </p:cNvPr>
          <p:cNvSpPr/>
          <p:nvPr/>
        </p:nvSpPr>
        <p:spPr>
          <a:xfrm>
            <a:off x="6313676" y="1127137"/>
            <a:ext cx="4750249" cy="3139321"/>
          </a:xfrm>
          <a:prstGeom prst="rect">
            <a:avLst/>
          </a:prstGeom>
        </p:spPr>
        <p:txBody>
          <a:bodyPr wrap="square">
            <a:spAutoFit/>
          </a:bodyPr>
          <a:lstStyle/>
          <a:p>
            <a:r>
              <a:rPr lang="fr-FR" sz="1100" b="1" dirty="0">
                <a:latin typeface="BentonSans Light" panose="02000503000000020004" pitchFamily="2" charset="0"/>
              </a:rPr>
              <a:t>Suivi et Évaluation :</a:t>
            </a:r>
          </a:p>
          <a:p>
            <a:endParaRPr lang="fr-FR" sz="1100" b="1" dirty="0">
              <a:latin typeface="BentonSans Light" panose="02000503000000020004" pitchFamily="2" charset="0"/>
            </a:endParaRPr>
          </a:p>
          <a:p>
            <a:pPr marL="171450" indent="-171450" algn="just">
              <a:buFont typeface="Arial" panose="020B0604020202020204" pitchFamily="34" charset="0"/>
              <a:buChar char="•"/>
            </a:pPr>
            <a:r>
              <a:rPr lang="fr-FR" sz="1100" dirty="0">
                <a:latin typeface="BentonSans Light" panose="02000503000000020004" pitchFamily="2" charset="0"/>
              </a:rPr>
              <a:t>Analyses et Rapports : Effectuer des analyses régulières de la portée et de l'impact de nos initiatives marketing, et partager ces résultats avec nos partenaires pour ajuster et optimiser les stratégies en cours.</a:t>
            </a:r>
          </a:p>
          <a:p>
            <a:pPr marL="171450" indent="-171450" algn="just">
              <a:buFont typeface="Arial" panose="020B0604020202020204" pitchFamily="34" charset="0"/>
              <a:buChar char="•"/>
            </a:pPr>
            <a:endParaRPr lang="fr-FR" sz="1100" dirty="0">
              <a:latin typeface="BentonSans Light" panose="02000503000000020004" pitchFamily="2" charset="0"/>
            </a:endParaRPr>
          </a:p>
          <a:p>
            <a:pPr marL="171450" indent="-171450" algn="just">
              <a:buFont typeface="Arial" panose="020B0604020202020204" pitchFamily="34" charset="0"/>
              <a:buChar char="•"/>
            </a:pPr>
            <a:r>
              <a:rPr lang="fr-FR" sz="1100" dirty="0">
                <a:latin typeface="BentonSans Light" panose="02000503000000020004" pitchFamily="2" charset="0"/>
              </a:rPr>
              <a:t>Réunions de Feedback : Organiser des sessions de feedback avec nos partenaires pour discuter des réussites et explorer de nouvelles opportunités de collaboration.</a:t>
            </a:r>
          </a:p>
          <a:p>
            <a:pPr marL="171450" indent="-171450">
              <a:buFont typeface="Arial" panose="020B0604020202020204" pitchFamily="34" charset="0"/>
              <a:buChar char="•"/>
            </a:pPr>
            <a:endParaRPr lang="fr-FR" sz="1100" dirty="0">
              <a:latin typeface="BentonSans Light" panose="02000503000000020004" pitchFamily="2" charset="0"/>
            </a:endParaRPr>
          </a:p>
          <a:p>
            <a:pPr marL="171450" indent="-171450">
              <a:buFont typeface="Arial" panose="020B0604020202020204" pitchFamily="34" charset="0"/>
              <a:buChar char="•"/>
            </a:pPr>
            <a:endParaRPr lang="fr-FR" sz="1100" dirty="0">
              <a:latin typeface="BentonSans Light" panose="02000503000000020004" pitchFamily="2" charset="0"/>
            </a:endParaRPr>
          </a:p>
          <a:p>
            <a:pPr marL="171450" indent="-171450">
              <a:buFont typeface="Arial" panose="020B0604020202020204" pitchFamily="34" charset="0"/>
              <a:buChar char="•"/>
            </a:pPr>
            <a:endParaRPr lang="fr-FR" sz="1100" dirty="0">
              <a:latin typeface="BentonSans Light" panose="02000503000000020004" pitchFamily="2" charset="0"/>
            </a:endParaRPr>
          </a:p>
          <a:p>
            <a:r>
              <a:rPr lang="fr-FR" sz="1100" i="1" dirty="0">
                <a:latin typeface="BentonSans Light" panose="02000503000000020004" pitchFamily="2" charset="0"/>
              </a:rPr>
              <a:t>Liste non exhaustive. </a:t>
            </a:r>
          </a:p>
          <a:p>
            <a:r>
              <a:rPr lang="fr-FR" sz="1100" dirty="0">
                <a:latin typeface="BentonSans Light" panose="02000503000000020004" pitchFamily="2" charset="0"/>
              </a:rPr>
              <a:t>...</a:t>
            </a:r>
          </a:p>
          <a:p>
            <a:pPr marL="171450" indent="-171450">
              <a:buFont typeface="Arial" panose="020B0604020202020204" pitchFamily="34" charset="0"/>
              <a:buChar char="•"/>
            </a:pPr>
            <a:endParaRPr lang="fr-FR" sz="1100" dirty="0">
              <a:latin typeface="BentonSans Light" panose="02000503000000020004" pitchFamily="2" charset="0"/>
            </a:endParaRPr>
          </a:p>
          <a:p>
            <a:pPr marL="171450" indent="-171450">
              <a:buFont typeface="Arial" panose="020B0604020202020204" pitchFamily="34" charset="0"/>
              <a:buChar char="•"/>
            </a:pPr>
            <a:endParaRPr lang="fr-FR" sz="1100" dirty="0">
              <a:latin typeface="BentonSans Light" panose="02000503000000020004" pitchFamily="2" charset="0"/>
            </a:endParaRPr>
          </a:p>
          <a:p>
            <a:pPr marL="171450" indent="-171450">
              <a:buFont typeface="Arial" panose="020B0604020202020204" pitchFamily="34" charset="0"/>
              <a:buChar char="•"/>
            </a:pPr>
            <a:endParaRPr lang="fr-FR" sz="1100" dirty="0">
              <a:latin typeface="BentonSans Light" panose="02000503000000020004" pitchFamily="2" charset="0"/>
            </a:endParaRPr>
          </a:p>
          <a:p>
            <a:pPr marL="171450" indent="-171450">
              <a:buFont typeface="Arial" panose="020B0604020202020204" pitchFamily="34" charset="0"/>
              <a:buChar char="•"/>
            </a:pPr>
            <a:endParaRPr lang="en-SG" sz="1100" dirty="0">
              <a:latin typeface="BentonSans Light" panose="02000503000000020004" pitchFamily="2" charset="0"/>
            </a:endParaRPr>
          </a:p>
        </p:txBody>
      </p:sp>
      <p:sp>
        <p:nvSpPr>
          <p:cNvPr id="2" name="Rectangle 1">
            <a:extLst>
              <a:ext uri="{FF2B5EF4-FFF2-40B4-BE49-F238E27FC236}">
                <a16:creationId xmlns:a16="http://schemas.microsoft.com/office/drawing/2014/main" id="{DBDF4198-61B7-C31D-B969-E9E7C2A83639}"/>
              </a:ext>
            </a:extLst>
          </p:cNvPr>
          <p:cNvSpPr/>
          <p:nvPr/>
        </p:nvSpPr>
        <p:spPr>
          <a:xfrm>
            <a:off x="552078" y="1127137"/>
            <a:ext cx="4750249" cy="6355586"/>
          </a:xfrm>
          <a:prstGeom prst="rect">
            <a:avLst/>
          </a:prstGeom>
        </p:spPr>
        <p:txBody>
          <a:bodyPr wrap="square">
            <a:spAutoFit/>
          </a:bodyPr>
          <a:lstStyle/>
          <a:p>
            <a:r>
              <a:rPr lang="fr-FR" sz="1100" b="1" dirty="0">
                <a:latin typeface="BentonSans Light" panose="02000503000000020004" pitchFamily="2" charset="0"/>
              </a:rPr>
              <a:t>Campagnes de Communication Multicanaux :</a:t>
            </a:r>
          </a:p>
          <a:p>
            <a:endParaRPr lang="fr-FR" sz="1100" dirty="0">
              <a:latin typeface="BentonSans Light" panose="02000503000000020004" pitchFamily="2" charset="0"/>
            </a:endParaRPr>
          </a:p>
          <a:p>
            <a:pPr marL="171450" indent="-171450" algn="just">
              <a:buFont typeface="Arial" panose="020B0604020202020204" pitchFamily="34" charset="0"/>
              <a:buChar char="•"/>
            </a:pPr>
            <a:r>
              <a:rPr lang="fr-FR" sz="1100" dirty="0">
                <a:latin typeface="BentonSans Light" panose="02000503000000020004" pitchFamily="2" charset="0"/>
              </a:rPr>
              <a:t>Réseaux Sociaux : Créer des contenus engageants tels que des interviews exclusives, des vidéos en coulisses, et des témoignages de partenaires diffusés sur nos plateformes sociales. Utiliser des hashtags spécifiques pour maximiser la portée.</a:t>
            </a:r>
          </a:p>
          <a:p>
            <a:pPr marL="171450" indent="-171450">
              <a:buFont typeface="Arial" panose="020B0604020202020204" pitchFamily="34" charset="0"/>
              <a:buChar char="•"/>
            </a:pPr>
            <a:endParaRPr lang="fr-FR" sz="1100" dirty="0">
              <a:latin typeface="BentonSans Light" panose="02000503000000020004" pitchFamily="2" charset="0"/>
            </a:endParaRPr>
          </a:p>
          <a:p>
            <a:pPr marL="171450" indent="-171450" algn="just">
              <a:buFont typeface="Arial" panose="020B0604020202020204" pitchFamily="34" charset="0"/>
              <a:buChar char="•"/>
            </a:pPr>
            <a:r>
              <a:rPr lang="fr-FR" sz="1100" dirty="0">
                <a:latin typeface="BentonSans Light" panose="02000503000000020004" pitchFamily="2" charset="0"/>
              </a:rPr>
              <a:t>Site Web Officiel : Développer une section dédiée à nos partenaires, avec des articles, des pages de profil, et des actualités sur leurs contributions et collaborations avec le FC Bulle.</a:t>
            </a:r>
          </a:p>
          <a:p>
            <a:endParaRPr lang="fr-FR" sz="1100" dirty="0">
              <a:latin typeface="BentonSans Light" panose="02000503000000020004" pitchFamily="2" charset="0"/>
            </a:endParaRPr>
          </a:p>
          <a:p>
            <a:r>
              <a:rPr lang="fr-FR" sz="1100" b="1" dirty="0">
                <a:latin typeface="BentonSans Light" panose="02000503000000020004" pitchFamily="2" charset="0"/>
              </a:rPr>
              <a:t>Événements Collaboratifs :</a:t>
            </a:r>
          </a:p>
          <a:p>
            <a:pPr marL="171450" indent="-171450">
              <a:buFont typeface="Arial" panose="020B0604020202020204" pitchFamily="34" charset="0"/>
              <a:buChar char="•"/>
            </a:pPr>
            <a:endParaRPr lang="fr-FR" sz="1100" dirty="0">
              <a:latin typeface="BentonSans Light" panose="02000503000000020004" pitchFamily="2" charset="0"/>
            </a:endParaRPr>
          </a:p>
          <a:p>
            <a:pPr marL="171450" indent="-171450" algn="just">
              <a:buFont typeface="Arial" panose="020B0604020202020204" pitchFamily="34" charset="0"/>
              <a:buChar char="•"/>
            </a:pPr>
            <a:r>
              <a:rPr lang="fr-FR" sz="1100" dirty="0">
                <a:latin typeface="BentonSans Light" panose="02000503000000020004" pitchFamily="2" charset="0"/>
              </a:rPr>
              <a:t>Journées de Partenariat : Organiser des événements spéciaux lors de nos matchs à domicile, où nos partenaires peuvent interagir directement avec nos supporters grâce à des stands, des démonstrations ou des cadeaux promotionnels.</a:t>
            </a:r>
          </a:p>
          <a:p>
            <a:pPr marL="171450" indent="-171450">
              <a:buFont typeface="Arial" panose="020B0604020202020204" pitchFamily="34" charset="0"/>
              <a:buChar char="•"/>
            </a:pPr>
            <a:endParaRPr lang="fr-FR" sz="1100" dirty="0">
              <a:latin typeface="BentonSans Light" panose="02000503000000020004" pitchFamily="2" charset="0"/>
            </a:endParaRPr>
          </a:p>
          <a:p>
            <a:pPr marL="171450" indent="-171450" algn="just">
              <a:buFont typeface="Arial" panose="020B0604020202020204" pitchFamily="34" charset="0"/>
              <a:buChar char="•"/>
            </a:pPr>
            <a:r>
              <a:rPr lang="fr-FR" sz="1100" dirty="0">
                <a:latin typeface="BentonSans Light" panose="02000503000000020004" pitchFamily="2" charset="0"/>
              </a:rPr>
              <a:t>Conférences et Ateliers : Accueillir des conférences ou des ateliers dirigés par nos partenaires pour renforcer leur image d'expertise et d'innovation dans leurs secteurs respectifs. Association de l’image de nos joueurs aux sociétés partenaires. </a:t>
            </a:r>
          </a:p>
          <a:p>
            <a:pPr marL="171450" indent="-171450">
              <a:buFont typeface="Arial" panose="020B0604020202020204" pitchFamily="34" charset="0"/>
              <a:buChar char="•"/>
            </a:pPr>
            <a:endParaRPr lang="fr-FR" sz="1100" dirty="0">
              <a:latin typeface="BentonSans Light" panose="02000503000000020004" pitchFamily="2" charset="0"/>
            </a:endParaRPr>
          </a:p>
          <a:p>
            <a:r>
              <a:rPr lang="fr-FR" sz="1100" b="1" dirty="0">
                <a:latin typeface="BentonSans Light" panose="02000503000000020004" pitchFamily="2" charset="0"/>
              </a:rPr>
              <a:t>Activations et Promotions Partagées :</a:t>
            </a:r>
          </a:p>
          <a:p>
            <a:pPr marL="171450" indent="-171450">
              <a:buFont typeface="Arial" panose="020B0604020202020204" pitchFamily="34" charset="0"/>
              <a:buChar char="•"/>
            </a:pPr>
            <a:endParaRPr lang="fr-FR" sz="1100" dirty="0">
              <a:latin typeface="BentonSans Light" panose="02000503000000020004" pitchFamily="2" charset="0"/>
            </a:endParaRPr>
          </a:p>
          <a:p>
            <a:pPr marL="171450" indent="-171450" algn="just">
              <a:buFont typeface="Arial" panose="020B0604020202020204" pitchFamily="34" charset="0"/>
              <a:buChar char="•"/>
            </a:pPr>
            <a:r>
              <a:rPr lang="fr-FR" sz="1100" dirty="0">
                <a:latin typeface="BentonSans Light" panose="02000503000000020004" pitchFamily="2" charset="0"/>
              </a:rPr>
              <a:t>Offres Exclusives : Collaborer avec nos partenaires pour proposer des offres exclusives à nos membres et supporters, comme des réductions ou des produits en édition limitée.</a:t>
            </a:r>
          </a:p>
          <a:p>
            <a:pPr marL="171450" indent="-171450">
              <a:buFont typeface="Arial" panose="020B0604020202020204" pitchFamily="34" charset="0"/>
              <a:buChar char="•"/>
            </a:pPr>
            <a:endParaRPr lang="fr-FR" sz="1100" dirty="0">
              <a:latin typeface="BentonSans Light" panose="02000503000000020004" pitchFamily="2" charset="0"/>
            </a:endParaRPr>
          </a:p>
          <a:p>
            <a:pPr marL="171450" indent="-171450" algn="just">
              <a:buFont typeface="Arial" panose="020B0604020202020204" pitchFamily="34" charset="0"/>
              <a:buChar char="•"/>
            </a:pPr>
            <a:r>
              <a:rPr lang="fr-FR" sz="1100" dirty="0">
                <a:latin typeface="BentonSans Light" panose="02000503000000020004" pitchFamily="2" charset="0"/>
              </a:rPr>
              <a:t>Concours et Jeux : Lancer des concours en ligne ou lors d'événements, où les lots sont fournis par nos partenaires, augmentant ainsi leur visibilité.</a:t>
            </a:r>
          </a:p>
          <a:p>
            <a:pPr marL="171450" indent="-171450">
              <a:buFont typeface="Arial" panose="020B0604020202020204" pitchFamily="34" charset="0"/>
              <a:buChar char="•"/>
            </a:pPr>
            <a:endParaRPr lang="fr-FR" sz="1100" dirty="0">
              <a:latin typeface="BentonSans Light" panose="02000503000000020004" pitchFamily="2" charset="0"/>
            </a:endParaRPr>
          </a:p>
          <a:p>
            <a:pPr marL="171450" indent="-171450">
              <a:buFont typeface="Arial" panose="020B0604020202020204" pitchFamily="34" charset="0"/>
              <a:buChar char="•"/>
            </a:pPr>
            <a:endParaRPr lang="fr-FR" sz="1100" dirty="0">
              <a:latin typeface="BentonSans Light" panose="02000503000000020004" pitchFamily="2" charset="0"/>
            </a:endParaRPr>
          </a:p>
          <a:p>
            <a:pPr marL="171450" indent="-171450">
              <a:buFont typeface="Arial" panose="020B0604020202020204" pitchFamily="34" charset="0"/>
              <a:buChar char="•"/>
            </a:pPr>
            <a:endParaRPr lang="fr-FR" sz="1100" dirty="0">
              <a:latin typeface="BentonSans Light" panose="02000503000000020004" pitchFamily="2" charset="0"/>
            </a:endParaRPr>
          </a:p>
          <a:p>
            <a:pPr marL="171450" indent="-171450">
              <a:buFont typeface="Arial" panose="020B0604020202020204" pitchFamily="34" charset="0"/>
              <a:buChar char="•"/>
            </a:pPr>
            <a:endParaRPr lang="fr-FR" sz="1100" dirty="0">
              <a:latin typeface="BentonSans Light" panose="02000503000000020004" pitchFamily="2" charset="0"/>
            </a:endParaRPr>
          </a:p>
          <a:p>
            <a:pPr marL="171450" indent="-171450">
              <a:buFont typeface="Arial" panose="020B0604020202020204" pitchFamily="34" charset="0"/>
              <a:buChar char="•"/>
            </a:pPr>
            <a:endParaRPr lang="en-SG" sz="1100" dirty="0">
              <a:latin typeface="BentonSans Light" panose="02000503000000020004" pitchFamily="2" charset="0"/>
            </a:endParaRPr>
          </a:p>
        </p:txBody>
      </p:sp>
    </p:spTree>
    <p:extLst>
      <p:ext uri="{BB962C8B-B14F-4D97-AF65-F5344CB8AC3E}">
        <p14:creationId xmlns:p14="http://schemas.microsoft.com/office/powerpoint/2010/main" val="2280667611"/>
      </p:ext>
    </p:extLst>
  </p:cSld>
  <p:clrMapOvr>
    <a:masterClrMapping/>
  </p:clrMapOvr>
</p:sld>
</file>

<file path=ppt/theme/theme1.xml><?xml version="1.0" encoding="utf-8"?>
<a:theme xmlns:a="http://schemas.openxmlformats.org/drawingml/2006/main" name="SAP">
  <a:themeElements>
    <a:clrScheme name="custom">
      <a:dk1>
        <a:srgbClr val="000000"/>
      </a:dk1>
      <a:lt1>
        <a:srgbClr val="FFFFFF"/>
      </a:lt1>
      <a:dk2>
        <a:srgbClr val="999999"/>
      </a:dk2>
      <a:lt2>
        <a:srgbClr val="CCCCCC"/>
      </a:lt2>
      <a:accent1>
        <a:srgbClr val="F0AB00"/>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6350" algn="ctr">
          <a:no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b="0" i="0" u="none" strike="noStrike" kern="0" cap="none" spc="0" normalizeH="0" baseline="0" noProof="0" dirty="0" smtClean="0">
            <a:ln>
              <a:noFill/>
            </a:ln>
            <a:effectLst/>
            <a:uLnTx/>
            <a:uFillTx/>
            <a:ea typeface="Arial Unicode MS" pitchFamily="34" charset="-128"/>
            <a:cs typeface="Arial Unicode MS" pitchFamily="34" charset="-128"/>
          </a:defRPr>
        </a:defPPr>
      </a:lst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Pepsi" id="{6712ED86-EA18-4055-BCDD-9369ED7D8350}" vid="{BB8FC14A-69EB-446C-B42C-B200184DFD12}"/>
    </a:ext>
  </a:extLst>
</a:theme>
</file>

<file path=ppt/theme/theme2.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550a876-f9c3-4a25-94e1-fca68815a1fa">
      <Terms xmlns="http://schemas.microsoft.com/office/infopath/2007/PartnerControls"/>
    </lcf76f155ced4ddcb4097134ff3c332f>
    <TaxCatchAll xmlns="2844dbdf-0e71-4341-be65-73800a95118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E657D4A8EC6E0418D18B946881C924E" ma:contentTypeVersion="18" ma:contentTypeDescription="Create a new document." ma:contentTypeScope="" ma:versionID="edd3ab943cd44c26c131fa981dd840f1">
  <xsd:schema xmlns:xsd="http://www.w3.org/2001/XMLSchema" xmlns:xs="http://www.w3.org/2001/XMLSchema" xmlns:p="http://schemas.microsoft.com/office/2006/metadata/properties" xmlns:ns2="0550a876-f9c3-4a25-94e1-fca68815a1fa" xmlns:ns3="2844dbdf-0e71-4341-be65-73800a951181" targetNamespace="http://schemas.microsoft.com/office/2006/metadata/properties" ma:root="true" ma:fieldsID="6da2b0dc7c283945a25014db7f053899" ns2:_="" ns3:_="">
    <xsd:import namespace="0550a876-f9c3-4a25-94e1-fca68815a1fa"/>
    <xsd:import namespace="2844dbdf-0e71-4341-be65-73800a95118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50a876-f9c3-4a25-94e1-fca68815a1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7b3fb9d-ee0a-40a8-bd42-4026b75186d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44dbdf-0e71-4341-be65-73800a951181"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62e7a2b-221e-4f8c-a247-3ed9fb6006cc}" ma:internalName="TaxCatchAll" ma:showField="CatchAllData" ma:web="2844dbdf-0e71-4341-be65-73800a951181">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B95E87-7E47-42EE-97B2-09A6AD7FAE43}">
  <ds:schemaRefs>
    <ds:schemaRef ds:uri="http://schemas.microsoft.com/office/infopath/2007/PartnerControls"/>
    <ds:schemaRef ds:uri="http://purl.org/dc/dcmitype/"/>
    <ds:schemaRef ds:uri="http://purl.org/dc/elements/1.1/"/>
    <ds:schemaRef ds:uri="http://schemas.microsoft.com/office/2006/documentManagement/types"/>
    <ds:schemaRef ds:uri="http://schemas.microsoft.com/office/2006/metadata/properties"/>
    <ds:schemaRef ds:uri="http://purl.org/dc/terms/"/>
    <ds:schemaRef ds:uri="2844dbdf-0e71-4341-be65-73800a951181"/>
    <ds:schemaRef ds:uri="http://www.w3.org/XML/1998/namespace"/>
    <ds:schemaRef ds:uri="http://schemas.openxmlformats.org/package/2006/metadata/core-properties"/>
    <ds:schemaRef ds:uri="0550a876-f9c3-4a25-94e1-fca68815a1fa"/>
  </ds:schemaRefs>
</ds:datastoreItem>
</file>

<file path=customXml/itemProps2.xml><?xml version="1.0" encoding="utf-8"?>
<ds:datastoreItem xmlns:ds="http://schemas.openxmlformats.org/officeDocument/2006/customXml" ds:itemID="{E740034E-715E-4183-B542-09B0E158C0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50a876-f9c3-4a25-94e1-fca68815a1fa"/>
    <ds:schemaRef ds:uri="2844dbdf-0e71-4341-be65-73800a9511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870FD48-2A5C-4941-8CEE-588B32022646}">
  <ds:schemaRefs>
    <ds:schemaRef ds:uri="http://schemas.microsoft.com/sharepoint/v3/contenttype/forms"/>
  </ds:schemaRefs>
</ds:datastoreItem>
</file>

<file path=docMetadata/LabelInfo.xml><?xml version="1.0" encoding="utf-8"?>
<clbl:labelList xmlns:clbl="http://schemas.microsoft.com/office/2020/mipLabelMetadata">
  <clbl:label id="{42f7676c-f455-423c-82f6-dc2d99791af7}" enabled="0" method="" siteId="{42f7676c-f455-423c-82f6-dc2d99791af7}" removed="1"/>
</clbl:labelList>
</file>

<file path=docProps/app.xml><?xml version="1.0" encoding="utf-8"?>
<Properties xmlns="http://schemas.openxmlformats.org/officeDocument/2006/extended-properties" xmlns:vt="http://schemas.openxmlformats.org/officeDocument/2006/docPropsVTypes">
  <Template>SAP_Digital_Supply_Chain_2018_16x9_white</Template>
  <TotalTime>11396</TotalTime>
  <Words>4100</Words>
  <Application>Microsoft Office PowerPoint</Application>
  <PresentationFormat>Personnalisé</PresentationFormat>
  <Paragraphs>363</Paragraphs>
  <Slides>24</Slides>
  <Notes>2</Notes>
  <HiddenSlides>1</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24</vt:i4>
      </vt:variant>
    </vt:vector>
  </HeadingPairs>
  <TitlesOfParts>
    <vt:vector size="36" baseType="lpstr">
      <vt:lpstr>Courier New</vt:lpstr>
      <vt:lpstr>Arial</vt:lpstr>
      <vt:lpstr>wingdings</vt:lpstr>
      <vt:lpstr>BentonSans Bold</vt:lpstr>
      <vt:lpstr>BentonSans Medium</vt:lpstr>
      <vt:lpstr>BentonSans Book</vt:lpstr>
      <vt:lpstr>BentonSans Light</vt:lpstr>
      <vt:lpstr>wingdings</vt:lpstr>
      <vt:lpstr>Arial Regular</vt:lpstr>
      <vt:lpstr>Symbol</vt:lpstr>
      <vt:lpstr>BentonSans Regular</vt:lpstr>
      <vt:lpstr>SAP</vt:lpstr>
      <vt:lpstr>Présentation PowerPoint</vt:lpstr>
      <vt:lpstr>Présentation PowerPoint</vt:lpstr>
      <vt:lpstr>Présentation PowerPoint</vt:lpstr>
      <vt:lpstr>Découvrez notre équipe</vt:lpstr>
      <vt:lpstr>Présentation PowerPoint</vt:lpstr>
      <vt:lpstr>Présentation PowerPoint</vt:lpstr>
      <vt:lpstr>Présentation PowerPoint</vt:lpstr>
      <vt:lpstr>Présentation PowerPoint</vt:lpstr>
      <vt:lpstr>Présentation PowerPoint</vt:lpstr>
      <vt:lpstr>Présentation PowerPoint</vt:lpstr>
      <vt:lpstr>Sponsoring ou Soutien Annuel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Soutien au Match </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Gomes, Jorge</dc:creator>
  <cp:lastModifiedBy>Alain Moradpour</cp:lastModifiedBy>
  <cp:revision>129</cp:revision>
  <cp:lastPrinted>2024-10-14T17:44:20Z</cp:lastPrinted>
  <dcterms:created xsi:type="dcterms:W3CDTF">2018-11-14T09:09:42Z</dcterms:created>
  <dcterms:modified xsi:type="dcterms:W3CDTF">2024-11-14T08:56:10Z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0x0101004E657D4A8EC6E0418D18B946881C924E</vt:lpwstr>
  </property>
  <property fmtid="{D5CDD505-2E9C-101B-9397-08002B2CF9AE}" pid="4" name="TaxKeyword">
    <vt:lpwstr>8;#2018/16:9/white|7ee4d964-40b6-4710-8486-0c3817393189</vt:lpwstr>
  </property>
  <property fmtid="{D5CDD505-2E9C-101B-9397-08002B2CF9AE}" pid="5" name="MediaServiceImageTags">
    <vt:lpwstr/>
  </property>
</Properties>
</file>